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9" r:id="rId1"/>
  </p:sldMasterIdLst>
  <p:handoutMasterIdLst>
    <p:handoutMasterId r:id="rId19"/>
  </p:handoutMasterIdLst>
  <p:sldIdLst>
    <p:sldId id="256" r:id="rId2"/>
    <p:sldId id="257" r:id="rId3"/>
    <p:sldId id="259" r:id="rId4"/>
    <p:sldId id="261" r:id="rId5"/>
    <p:sldId id="262" r:id="rId6"/>
    <p:sldId id="263" r:id="rId7"/>
    <p:sldId id="264" r:id="rId8"/>
    <p:sldId id="266" r:id="rId9"/>
    <p:sldId id="267" r:id="rId10"/>
    <p:sldId id="268" r:id="rId11"/>
    <p:sldId id="269" r:id="rId12"/>
    <p:sldId id="270" r:id="rId13"/>
    <p:sldId id="271" r:id="rId14"/>
    <p:sldId id="272" r:id="rId15"/>
    <p:sldId id="273" r:id="rId16"/>
    <p:sldId id="274" r:id="rId17"/>
    <p:sldId id="275" r:id="rId18"/>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7" d="100"/>
          <a:sy n="77" d="100"/>
        </p:scale>
        <p:origin x="120" y="9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0B5F8397-2C93-4EAD-9287-31C96BF9DB69}" type="datetimeFigureOut">
              <a:rPr lang="en-US" smtClean="0"/>
              <a:t>11/26/2018</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59E87C9C-2C2F-4A05-8D48-91186A7FF15F}" type="slidenum">
              <a:rPr lang="en-US" smtClean="0"/>
              <a:t>‹#›</a:t>
            </a:fld>
            <a:endParaRPr lang="en-US"/>
          </a:p>
        </p:txBody>
      </p:sp>
    </p:spTree>
    <p:extLst>
      <p:ext uri="{BB962C8B-B14F-4D97-AF65-F5344CB8AC3E}">
        <p14:creationId xmlns:p14="http://schemas.microsoft.com/office/powerpoint/2010/main" val="24633496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AD6EE87-EBD5-4F12-A48A-63ACA297AC8F}" type="datetimeFigureOut">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989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65008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08808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67090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smtClean="0"/>
              <a:t>11/26/2018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1504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11/26/2018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97239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smtClean="0"/>
              <a:t>11/26/2018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72727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smtClean="0"/>
              <a:t>11/26/2018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69620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6E91E96-98B0-4413-9547-46F3504108EF}" type="datetimeFigureOut">
              <a:rPr lang="en-US" smtClean="0"/>
              <a:t>11/26/2018</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54261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05C68B11-C5A8-448C-8CE9-B1A273C79CFC}" type="datetimeFigureOut">
              <a:rPr lang="en-US" smtClean="0"/>
              <a:t>11/26/2018</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254851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smtClean="0"/>
              <a:t>11/26/2018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smtClean="0"/>
              <a:t>‹#›</a:t>
            </a:fld>
            <a:endParaRPr lang="en-US" dirty="0"/>
          </a:p>
        </p:txBody>
      </p:sp>
    </p:spTree>
    <p:extLst>
      <p:ext uri="{BB962C8B-B14F-4D97-AF65-F5344CB8AC3E}">
        <p14:creationId xmlns:p14="http://schemas.microsoft.com/office/powerpoint/2010/main" val="1420884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0298CD5-6C1E-4009-B41F-6DF62E31D3BE}" type="datetimeFigureOut">
              <a:rPr lang="en-US" smtClean="0"/>
              <a:pPr/>
              <a:t>11/26/2018</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4580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eoc.gov/federal/fed_employees/complaint_overview.cf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16000">
              <a:schemeClr val="accent2">
                <a:lumMod val="0"/>
                <a:lumOff val="100000"/>
              </a:schemeClr>
            </a:gs>
            <a:gs pos="100000">
              <a:schemeClr val="accent2">
                <a:lumMod val="10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96447" y="1703539"/>
            <a:ext cx="10058400" cy="1127343"/>
          </a:xfrm>
        </p:spPr>
        <p:txBody>
          <a:bodyPr>
            <a:normAutofit fontScale="90000"/>
          </a:bodyPr>
          <a:lstStyle/>
          <a:p>
            <a:pPr algn="ctr"/>
            <a:r>
              <a:rPr lang="en-US" dirty="0" smtClean="0"/>
              <a:t>No FEAR </a:t>
            </a:r>
            <a:r>
              <a:rPr lang="en-US" dirty="0" smtClean="0"/>
              <a:t>Act  </a:t>
            </a:r>
            <a:endParaRPr lang="en-US" dirty="0"/>
          </a:p>
        </p:txBody>
      </p:sp>
      <p:sp>
        <p:nvSpPr>
          <p:cNvPr id="3" name="Subtitle 2"/>
          <p:cNvSpPr>
            <a:spLocks noGrp="1"/>
          </p:cNvSpPr>
          <p:nvPr>
            <p:ph type="subTitle" idx="1"/>
          </p:nvPr>
        </p:nvSpPr>
        <p:spPr>
          <a:xfrm>
            <a:off x="809181" y="4919083"/>
            <a:ext cx="10058400" cy="1143000"/>
          </a:xfrm>
        </p:spPr>
        <p:txBody>
          <a:bodyPr>
            <a:normAutofit fontScale="92500" lnSpcReduction="10000"/>
          </a:bodyPr>
          <a:lstStyle/>
          <a:p>
            <a:pPr algn="ctr"/>
            <a:r>
              <a:rPr lang="en-US" dirty="0" smtClean="0"/>
              <a:t>The notification and federal employee anti-discrimination and retaliation </a:t>
            </a:r>
            <a:r>
              <a:rPr lang="en-US" dirty="0" smtClean="0"/>
              <a:t>act of 2002</a:t>
            </a:r>
            <a:endParaRPr lang="en-US" dirty="0" smtClean="0"/>
          </a:p>
          <a:p>
            <a:r>
              <a:rPr lang="en-US" dirty="0"/>
              <a:t>	</a:t>
            </a:r>
          </a:p>
        </p:txBody>
      </p:sp>
    </p:spTree>
    <p:extLst>
      <p:ext uri="{BB962C8B-B14F-4D97-AF65-F5344CB8AC3E}">
        <p14:creationId xmlns:p14="http://schemas.microsoft.com/office/powerpoint/2010/main" val="1397292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15687"/>
          </a:xfrm>
        </p:spPr>
        <p:txBody>
          <a:bodyPr/>
          <a:lstStyle/>
          <a:p>
            <a:pPr algn="ctr"/>
            <a:r>
              <a:rPr lang="en-US" dirty="0"/>
              <a:t>No FEAR Act</a:t>
            </a:r>
          </a:p>
        </p:txBody>
      </p:sp>
      <p:sp>
        <p:nvSpPr>
          <p:cNvPr id="3" name="Content Placeholder 2"/>
          <p:cNvSpPr>
            <a:spLocks noGrp="1"/>
          </p:cNvSpPr>
          <p:nvPr>
            <p:ph idx="1"/>
          </p:nvPr>
        </p:nvSpPr>
        <p:spPr>
          <a:xfrm>
            <a:off x="375781" y="1845734"/>
            <a:ext cx="11398685" cy="4023360"/>
          </a:xfrm>
        </p:spPr>
        <p:txBody>
          <a:bodyPr>
            <a:normAutofit lnSpcReduction="10000"/>
          </a:bodyPr>
          <a:lstStyle/>
          <a:p>
            <a:pPr algn="ctr"/>
            <a:r>
              <a:rPr lang="en-US" sz="2600" b="1" i="1" dirty="0" smtClean="0"/>
              <a:t>Anti-discrimination </a:t>
            </a:r>
            <a:r>
              <a:rPr lang="en-US" sz="2600" b="1" i="1" dirty="0"/>
              <a:t>Laws </a:t>
            </a:r>
            <a:r>
              <a:rPr lang="en-US" sz="2600" b="1" i="1" dirty="0" smtClean="0"/>
              <a:t>- Disabilities</a:t>
            </a:r>
            <a:endParaRPr lang="en-US" sz="2600" b="1" i="1" dirty="0" smtClean="0"/>
          </a:p>
          <a:p>
            <a:pPr lvl="0">
              <a:buFont typeface="Wingdings" panose="05000000000000000000" pitchFamily="2" charset="2"/>
              <a:buChar char="§"/>
            </a:pPr>
            <a:r>
              <a:rPr lang="en-US" sz="1600" dirty="0" smtClean="0"/>
              <a:t>  </a:t>
            </a:r>
            <a:r>
              <a:rPr lang="en-US" dirty="0"/>
              <a:t>A “disability” is a physical or mental impairment that substantially limits a major life activity (breathing, walking, seeing, hearing, performing manual tasks).</a:t>
            </a:r>
          </a:p>
          <a:p>
            <a:pPr lvl="0">
              <a:buFont typeface="Wingdings" panose="05000000000000000000" pitchFamily="2" charset="2"/>
              <a:buChar char="§"/>
            </a:pPr>
            <a:r>
              <a:rPr lang="en-US" dirty="0" smtClean="0"/>
              <a:t> The </a:t>
            </a:r>
            <a:r>
              <a:rPr lang="en-US" dirty="0"/>
              <a:t>terms disability and qualified individual with a disability do not include individuals currently engaging in the illegal use of drugs, when the covered entity acts on the basis of such use. </a:t>
            </a:r>
          </a:p>
          <a:p>
            <a:pPr lvl="1"/>
            <a:r>
              <a:rPr lang="en-US" dirty="0"/>
              <a:t>Drug means a controlled substance, as defined in schedules I through V of section 202 of the Controlled Substances Act (21 U.S.C 812) </a:t>
            </a:r>
          </a:p>
          <a:p>
            <a:pPr lvl="1"/>
            <a:r>
              <a:rPr lang="en-US" dirty="0"/>
              <a:t>However, the terms disability and qualified individual with a disability may not exclude an individual who: </a:t>
            </a:r>
          </a:p>
          <a:p>
            <a:pPr lvl="1"/>
            <a:r>
              <a:rPr lang="en-US" dirty="0"/>
              <a:t>Has successfully completed a supervised drug rehabilitation program and is no longer engaging in the illegal use of drugs, or has otherwise been rehabilitated successfully and is no longer engaging in the illegal use of drugs; or,</a:t>
            </a:r>
          </a:p>
          <a:p>
            <a:pPr lvl="1"/>
            <a:r>
              <a:rPr lang="en-US" dirty="0"/>
              <a:t>Is participating in a supervised rehabilitation program and is no longer engaging in such use; or</a:t>
            </a:r>
          </a:p>
          <a:p>
            <a:pPr lvl="1"/>
            <a:r>
              <a:rPr lang="en-US" dirty="0"/>
              <a:t>Is erroneously regarded as engaging in such use, but is not engaging in such use. </a:t>
            </a:r>
          </a:p>
          <a:p>
            <a:endParaRPr lang="en-US" sz="1600" dirty="0"/>
          </a:p>
          <a:p>
            <a:endParaRPr lang="en-US" dirty="0"/>
          </a:p>
        </p:txBody>
      </p:sp>
    </p:spTree>
    <p:extLst>
      <p:ext uri="{BB962C8B-B14F-4D97-AF65-F5344CB8AC3E}">
        <p14:creationId xmlns:p14="http://schemas.microsoft.com/office/powerpoint/2010/main" val="4008390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03161"/>
          </a:xfrm>
        </p:spPr>
        <p:txBody>
          <a:bodyPr/>
          <a:lstStyle/>
          <a:p>
            <a:pPr algn="ctr"/>
            <a:r>
              <a:rPr lang="en-US" dirty="0"/>
              <a:t>No FEAR Act</a:t>
            </a:r>
          </a:p>
        </p:txBody>
      </p:sp>
      <p:sp>
        <p:nvSpPr>
          <p:cNvPr id="3" name="Content Placeholder 2"/>
          <p:cNvSpPr>
            <a:spLocks noGrp="1"/>
          </p:cNvSpPr>
          <p:nvPr>
            <p:ph idx="1"/>
          </p:nvPr>
        </p:nvSpPr>
        <p:spPr>
          <a:xfrm>
            <a:off x="425885" y="1845733"/>
            <a:ext cx="11473841" cy="4279493"/>
          </a:xfrm>
        </p:spPr>
        <p:txBody>
          <a:bodyPr>
            <a:normAutofit/>
          </a:bodyPr>
          <a:lstStyle/>
          <a:p>
            <a:pPr algn="ctr"/>
            <a:r>
              <a:rPr lang="en-US" sz="2400" b="1" i="1" dirty="0" smtClean="0"/>
              <a:t>Anti-discrimination </a:t>
            </a:r>
            <a:r>
              <a:rPr lang="en-US" sz="2400" b="1" i="1" dirty="0"/>
              <a:t>Laws </a:t>
            </a:r>
            <a:r>
              <a:rPr lang="en-US" sz="2400" b="1" i="1" dirty="0" smtClean="0"/>
              <a:t>- Disabilities</a:t>
            </a:r>
            <a:endParaRPr lang="en-US" sz="2400" b="1" i="1" dirty="0" smtClean="0"/>
          </a:p>
          <a:p>
            <a:pPr lvl="0">
              <a:buFont typeface="Wingdings" panose="05000000000000000000" pitchFamily="2" charset="2"/>
              <a:buChar char="§"/>
            </a:pPr>
            <a:r>
              <a:rPr lang="en-US" dirty="0" smtClean="0"/>
              <a:t> A </a:t>
            </a:r>
            <a:r>
              <a:rPr lang="en-US" dirty="0"/>
              <a:t>temporary or short term illness is not a disability.</a:t>
            </a:r>
          </a:p>
          <a:p>
            <a:pPr lvl="0">
              <a:buFont typeface="Wingdings" panose="05000000000000000000" pitchFamily="2" charset="2"/>
              <a:buChar char="§"/>
            </a:pPr>
            <a:r>
              <a:rPr lang="en-US" dirty="0" smtClean="0"/>
              <a:t> You </a:t>
            </a:r>
            <a:r>
              <a:rPr lang="en-US" dirty="0"/>
              <a:t>must be qualified for your position.  </a:t>
            </a:r>
          </a:p>
          <a:p>
            <a:pPr lvl="0">
              <a:buFont typeface="Wingdings" panose="05000000000000000000" pitchFamily="2" charset="2"/>
              <a:buChar char="§"/>
            </a:pPr>
            <a:r>
              <a:rPr lang="en-US" dirty="0" smtClean="0"/>
              <a:t> If </a:t>
            </a:r>
            <a:r>
              <a:rPr lang="en-US" dirty="0"/>
              <a:t>you cannot perform the essential functions of the job, with or without reasonable accommodation, you are not qualified.</a:t>
            </a:r>
          </a:p>
          <a:p>
            <a:pPr lvl="0">
              <a:buFont typeface="Wingdings" panose="05000000000000000000" pitchFamily="2" charset="2"/>
              <a:buChar char="§"/>
            </a:pPr>
            <a:r>
              <a:rPr lang="en-US" dirty="0" smtClean="0"/>
              <a:t> An </a:t>
            </a:r>
            <a:r>
              <a:rPr lang="en-US" dirty="0"/>
              <a:t>employer is required to make a reasonable accommodation to the known disability of a qualified applicant or employee if it would not impose an "undue hardship" on the operation of the employer's business.  Undue hardship is defined as an action requiring significant difficulty or expense when considered in light of factors such as an employer's size, financial resources, and the nature and structure of its operation.</a:t>
            </a:r>
          </a:p>
          <a:p>
            <a:pPr lvl="0">
              <a:buFont typeface="Wingdings" panose="05000000000000000000" pitchFamily="2" charset="2"/>
              <a:buChar char="§"/>
            </a:pPr>
            <a:r>
              <a:rPr lang="en-US" dirty="0" smtClean="0"/>
              <a:t> An </a:t>
            </a:r>
            <a:r>
              <a:rPr lang="en-US" dirty="0"/>
              <a:t>employer is not obligated to provide personal use items such as glasses or hearing aids.</a:t>
            </a:r>
          </a:p>
          <a:p>
            <a:pPr>
              <a:buFont typeface="Wingdings" panose="05000000000000000000" pitchFamily="2" charset="2"/>
              <a:buChar char="§"/>
            </a:pPr>
            <a:endParaRPr lang="en-US" dirty="0"/>
          </a:p>
        </p:txBody>
      </p:sp>
    </p:spTree>
    <p:extLst>
      <p:ext uri="{BB962C8B-B14F-4D97-AF65-F5344CB8AC3E}">
        <p14:creationId xmlns:p14="http://schemas.microsoft.com/office/powerpoint/2010/main" val="21100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chemeClr val="accent2">
                <a:lumMod val="0"/>
                <a:lumOff val="100000"/>
              </a:schemeClr>
            </a:gs>
            <a:gs pos="0">
              <a:schemeClr val="accent2">
                <a:lumMod val="0"/>
                <a:lumOff val="100000"/>
              </a:schemeClr>
            </a:gs>
            <a:gs pos="100000">
              <a:schemeClr val="accent2">
                <a:lumMod val="10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03161"/>
          </a:xfrm>
        </p:spPr>
        <p:txBody>
          <a:bodyPr/>
          <a:lstStyle/>
          <a:p>
            <a:pPr algn="ctr"/>
            <a:r>
              <a:rPr lang="en-US" dirty="0"/>
              <a:t>No FEAR Act</a:t>
            </a:r>
          </a:p>
        </p:txBody>
      </p:sp>
      <p:sp>
        <p:nvSpPr>
          <p:cNvPr id="3" name="Content Placeholder 2"/>
          <p:cNvSpPr>
            <a:spLocks noGrp="1"/>
          </p:cNvSpPr>
          <p:nvPr>
            <p:ph idx="1"/>
          </p:nvPr>
        </p:nvSpPr>
        <p:spPr>
          <a:xfrm>
            <a:off x="388307" y="1845734"/>
            <a:ext cx="11486367" cy="4023360"/>
          </a:xfrm>
        </p:spPr>
        <p:txBody>
          <a:bodyPr>
            <a:normAutofit/>
          </a:bodyPr>
          <a:lstStyle/>
          <a:p>
            <a:pPr algn="ctr"/>
            <a:r>
              <a:rPr lang="en-US" sz="2400" b="1" i="1" dirty="0" smtClean="0"/>
              <a:t>Anti-discrimination </a:t>
            </a:r>
            <a:r>
              <a:rPr lang="en-US" sz="2400" b="1" i="1" dirty="0"/>
              <a:t>Laws </a:t>
            </a:r>
            <a:r>
              <a:rPr lang="en-US" sz="2400" b="1" i="1" dirty="0" smtClean="0"/>
              <a:t>- Disabilities</a:t>
            </a:r>
            <a:endParaRPr lang="en-US" sz="2400" b="1" i="1" dirty="0" smtClean="0"/>
          </a:p>
          <a:p>
            <a:pPr lvl="0">
              <a:buFont typeface="Wingdings" panose="05000000000000000000" pitchFamily="2" charset="2"/>
              <a:buChar char="§"/>
            </a:pPr>
            <a:r>
              <a:rPr lang="en-US" dirty="0" smtClean="0"/>
              <a:t> The </a:t>
            </a:r>
            <a:r>
              <a:rPr lang="en-US" dirty="0"/>
              <a:t>accommodation does not have to be specifically what is requested by the employee.  However, it does have to be a reasonable, </a:t>
            </a:r>
            <a:r>
              <a:rPr lang="en-US" u="sng" dirty="0"/>
              <a:t>effective</a:t>
            </a:r>
            <a:r>
              <a:rPr lang="en-US" dirty="0"/>
              <a:t> accommodation.</a:t>
            </a:r>
          </a:p>
          <a:p>
            <a:pPr lvl="0">
              <a:buFont typeface="Wingdings" panose="05000000000000000000" pitchFamily="2" charset="2"/>
              <a:buChar char="§"/>
            </a:pPr>
            <a:r>
              <a:rPr lang="en-US" dirty="0" smtClean="0"/>
              <a:t> The </a:t>
            </a:r>
            <a:r>
              <a:rPr lang="en-US" dirty="0"/>
              <a:t>Agency has no obligation to change performance standards or to eliminate essential functions of your position as a reasonable accommodation.</a:t>
            </a:r>
          </a:p>
          <a:p>
            <a:pPr>
              <a:buFont typeface="Wingdings" panose="05000000000000000000" pitchFamily="2" charset="2"/>
              <a:buChar char="§"/>
            </a:pPr>
            <a:r>
              <a:rPr lang="en-US" dirty="0" smtClean="0"/>
              <a:t> Employers </a:t>
            </a:r>
            <a:r>
              <a:rPr lang="en-US" dirty="0"/>
              <a:t>may </a:t>
            </a:r>
            <a:r>
              <a:rPr lang="en-US" b="1" u="sng" dirty="0"/>
              <a:t>not</a:t>
            </a:r>
            <a:r>
              <a:rPr lang="en-US" dirty="0"/>
              <a:t> ask </a:t>
            </a:r>
            <a:r>
              <a:rPr lang="en-US" b="1" dirty="0"/>
              <a:t>job applicants</a:t>
            </a:r>
            <a:r>
              <a:rPr lang="en-US" dirty="0"/>
              <a:t> about the existence, nature, or severity of a disability.  Applicants may be asked about their ability to perform specific job functions.  A job offer may be conditioned on the results of a medical examination, but only if the examination is required for all entering employees in similar jobs.  Medical examinations of employees must be job-related and consistent with the employer's business needs</a:t>
            </a:r>
            <a:r>
              <a:rPr lang="en-US" dirty="0" smtClean="0"/>
              <a:t>.</a:t>
            </a:r>
            <a:endParaRPr lang="en-US" dirty="0"/>
          </a:p>
          <a:p>
            <a:pPr>
              <a:buFont typeface="Wingdings" panose="05000000000000000000" pitchFamily="2" charset="2"/>
              <a:buChar char="§"/>
            </a:pPr>
            <a:endParaRPr lang="en-US" dirty="0"/>
          </a:p>
        </p:txBody>
      </p:sp>
    </p:spTree>
    <p:extLst>
      <p:ext uri="{BB962C8B-B14F-4D97-AF65-F5344CB8AC3E}">
        <p14:creationId xmlns:p14="http://schemas.microsoft.com/office/powerpoint/2010/main" val="605649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chemeClr val="accent2">
                <a:lumMod val="0"/>
                <a:lumOff val="100000"/>
              </a:schemeClr>
            </a:gs>
            <a:gs pos="0">
              <a:schemeClr val="accent2">
                <a:lumMod val="0"/>
                <a:lumOff val="100000"/>
              </a:schemeClr>
            </a:gs>
            <a:gs pos="100000">
              <a:schemeClr val="accent2">
                <a:lumMod val="10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40739"/>
          </a:xfrm>
        </p:spPr>
        <p:txBody>
          <a:bodyPr/>
          <a:lstStyle/>
          <a:p>
            <a:pPr algn="ctr"/>
            <a:r>
              <a:rPr lang="en-US" dirty="0"/>
              <a:t>No FEAR Act</a:t>
            </a:r>
          </a:p>
        </p:txBody>
      </p:sp>
      <p:sp>
        <p:nvSpPr>
          <p:cNvPr id="3" name="Content Placeholder 2"/>
          <p:cNvSpPr>
            <a:spLocks noGrp="1"/>
          </p:cNvSpPr>
          <p:nvPr>
            <p:ph idx="1"/>
          </p:nvPr>
        </p:nvSpPr>
        <p:spPr>
          <a:xfrm>
            <a:off x="375781" y="1845734"/>
            <a:ext cx="11398685" cy="4023360"/>
          </a:xfrm>
        </p:spPr>
        <p:txBody>
          <a:bodyPr>
            <a:normAutofit/>
          </a:bodyPr>
          <a:lstStyle/>
          <a:p>
            <a:pPr algn="ctr"/>
            <a:r>
              <a:rPr lang="en-US" sz="2400" dirty="0"/>
              <a:t> </a:t>
            </a:r>
            <a:r>
              <a:rPr lang="en-US" sz="2400" b="1" i="1" dirty="0" smtClean="0"/>
              <a:t>Protection </a:t>
            </a:r>
            <a:r>
              <a:rPr lang="en-US" sz="2400" b="1" i="1" dirty="0"/>
              <a:t>Against Reprisal or Retaliation</a:t>
            </a:r>
            <a:endParaRPr lang="en-US" sz="2400" b="1" i="1" dirty="0" smtClean="0"/>
          </a:p>
          <a:p>
            <a:pPr lvl="0">
              <a:buFont typeface="Wingdings" panose="05000000000000000000" pitchFamily="2" charset="2"/>
              <a:buChar char="§"/>
            </a:pPr>
            <a:r>
              <a:rPr lang="en-US" dirty="0" smtClean="0"/>
              <a:t> The </a:t>
            </a:r>
            <a:r>
              <a:rPr lang="en-US" dirty="0"/>
              <a:t>Antidiscrimination laws mentioned above also protect you from reprisal for exercising your rights under those Acts</a:t>
            </a:r>
            <a:r>
              <a:rPr lang="en-US" dirty="0" smtClean="0"/>
              <a:t>.</a:t>
            </a:r>
            <a:r>
              <a:rPr lang="en-US" dirty="0"/>
              <a:t> </a:t>
            </a:r>
          </a:p>
          <a:p>
            <a:pPr lvl="0">
              <a:buFont typeface="Wingdings" panose="05000000000000000000" pitchFamily="2" charset="2"/>
              <a:buChar char="§"/>
            </a:pPr>
            <a:r>
              <a:rPr lang="en-US" dirty="0" smtClean="0"/>
              <a:t> Protected </a:t>
            </a:r>
            <a:r>
              <a:rPr lang="en-US" dirty="0"/>
              <a:t>activities may include filing a complaint of discrimination, requesting reasonable accommodation, giving evidence or testimony to an investigator or in a hearing, or complaining about or protesting perceived discrimination against you or another employee.</a:t>
            </a:r>
          </a:p>
          <a:p>
            <a:pPr lvl="0">
              <a:buFont typeface="Wingdings" panose="05000000000000000000" pitchFamily="2" charset="2"/>
              <a:buChar char="§"/>
            </a:pPr>
            <a:r>
              <a:rPr lang="en-US" dirty="0" smtClean="0"/>
              <a:t> Federal </a:t>
            </a:r>
            <a:r>
              <a:rPr lang="en-US" dirty="0"/>
              <a:t>law makes it illegal to discriminate against federal employees because of their marital status or political affiliation or to retaliate against employees for exercising their rights.</a:t>
            </a:r>
          </a:p>
          <a:p>
            <a:pPr>
              <a:buFont typeface="Wingdings" panose="05000000000000000000" pitchFamily="2" charset="2"/>
              <a:buChar char="§"/>
            </a:pPr>
            <a:r>
              <a:rPr lang="en-US" dirty="0" smtClean="0"/>
              <a:t> If </a:t>
            </a:r>
            <a:r>
              <a:rPr lang="en-US" dirty="0"/>
              <a:t>you believe discrimination has occurred on one of these basis, you may file a written complaint with the U.S. Office of Special Counsel.  You may also pursue such a complaint through the administrative grievance system </a:t>
            </a:r>
            <a:r>
              <a:rPr lang="en-US" dirty="0" smtClean="0"/>
              <a:t>or </a:t>
            </a:r>
            <a:r>
              <a:rPr lang="en-US" dirty="0"/>
              <a:t>the negotiated grievance procedures, if applicable</a:t>
            </a:r>
          </a:p>
        </p:txBody>
      </p:sp>
    </p:spTree>
    <p:extLst>
      <p:ext uri="{BB962C8B-B14F-4D97-AF65-F5344CB8AC3E}">
        <p14:creationId xmlns:p14="http://schemas.microsoft.com/office/powerpoint/2010/main" val="33124091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59000">
              <a:schemeClr val="accent2">
                <a:lumMod val="0"/>
                <a:lumOff val="100000"/>
              </a:schemeClr>
            </a:gs>
            <a:gs pos="100000">
              <a:schemeClr val="accent2">
                <a:lumMod val="10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778109"/>
          </a:xfrm>
        </p:spPr>
        <p:txBody>
          <a:bodyPr/>
          <a:lstStyle/>
          <a:p>
            <a:pPr algn="ctr"/>
            <a:r>
              <a:rPr lang="en-US" dirty="0"/>
              <a:t>No FEAR Act</a:t>
            </a:r>
          </a:p>
        </p:txBody>
      </p:sp>
      <p:sp>
        <p:nvSpPr>
          <p:cNvPr id="3" name="Content Placeholder 2"/>
          <p:cNvSpPr>
            <a:spLocks noGrp="1"/>
          </p:cNvSpPr>
          <p:nvPr>
            <p:ph idx="1"/>
          </p:nvPr>
        </p:nvSpPr>
        <p:spPr/>
        <p:txBody>
          <a:bodyPr>
            <a:normAutofit/>
          </a:bodyPr>
          <a:lstStyle/>
          <a:p>
            <a:pPr algn="ctr"/>
            <a:r>
              <a:rPr lang="en-US" sz="2400" dirty="0"/>
              <a:t> </a:t>
            </a:r>
            <a:r>
              <a:rPr lang="en-US" sz="2400" b="1" i="1" dirty="0"/>
              <a:t>If You Believe Discrimination </a:t>
            </a:r>
            <a:r>
              <a:rPr lang="en-US" sz="2400" b="1" i="1" dirty="0" smtClean="0"/>
              <a:t>Occurred?</a:t>
            </a:r>
            <a:endParaRPr lang="en-US" sz="2400" b="1" i="1" dirty="0"/>
          </a:p>
          <a:p>
            <a:pPr lvl="0">
              <a:buFont typeface="Wingdings" panose="05000000000000000000" pitchFamily="2" charset="2"/>
              <a:buChar char="§"/>
            </a:pPr>
            <a:r>
              <a:rPr lang="en-US" u="sng" dirty="0" smtClean="0"/>
              <a:t> You </a:t>
            </a:r>
            <a:r>
              <a:rPr lang="en-US" u="sng" dirty="0"/>
              <a:t>must contact an EEO </a:t>
            </a:r>
            <a:r>
              <a:rPr lang="en-US" u="sng" dirty="0" smtClean="0"/>
              <a:t>counselor or the SEEM </a:t>
            </a:r>
            <a:r>
              <a:rPr lang="en-US" u="sng" dirty="0"/>
              <a:t>within </a:t>
            </a:r>
            <a:r>
              <a:rPr lang="en-US" i="1" u="sng" dirty="0"/>
              <a:t>45 calendar days</a:t>
            </a:r>
            <a:r>
              <a:rPr lang="en-US" u="sng" dirty="0"/>
              <a:t> of the date of the matter alleged to be discriminatory or, in the case of personnel action, within 45 days of the effective date of the action, or when you first became aware of the alleged discrimination</a:t>
            </a:r>
            <a:r>
              <a:rPr lang="en-US" dirty="0"/>
              <a:t>.</a:t>
            </a:r>
          </a:p>
          <a:p>
            <a:pPr>
              <a:buFont typeface="Wingdings" panose="05000000000000000000" pitchFamily="2" charset="2"/>
              <a:buChar char="§"/>
            </a:pPr>
            <a:r>
              <a:rPr lang="en-US" dirty="0"/>
              <a:t> </a:t>
            </a:r>
            <a:r>
              <a:rPr lang="en-US" dirty="0" smtClean="0"/>
              <a:t>The </a:t>
            </a:r>
            <a:r>
              <a:rPr lang="en-US" dirty="0"/>
              <a:t>names and telephone numbers of EEO </a:t>
            </a:r>
            <a:r>
              <a:rPr lang="en-US" dirty="0" smtClean="0"/>
              <a:t>counselors and SEEM </a:t>
            </a:r>
            <a:r>
              <a:rPr lang="en-US" dirty="0"/>
              <a:t>are available on </a:t>
            </a:r>
            <a:r>
              <a:rPr lang="en-US" dirty="0" smtClean="0"/>
              <a:t>the IDNG HRO web site, </a:t>
            </a:r>
            <a:r>
              <a:rPr lang="en-US" dirty="0"/>
              <a:t>or by contacting </a:t>
            </a:r>
            <a:r>
              <a:rPr lang="en-US" dirty="0" smtClean="0"/>
              <a:t>the SEEM.  </a:t>
            </a:r>
            <a:endParaRPr lang="en-US" dirty="0"/>
          </a:p>
          <a:p>
            <a:pPr lvl="0">
              <a:buFont typeface="Wingdings" panose="05000000000000000000" pitchFamily="2" charset="2"/>
              <a:buChar char="§"/>
            </a:pPr>
            <a:r>
              <a:rPr lang="en-US" dirty="0" smtClean="0"/>
              <a:t> The </a:t>
            </a:r>
            <a:r>
              <a:rPr lang="en-US" dirty="0"/>
              <a:t>counselor will try to resolve the complaint and may offer you an opportunity to use Alternative Dispute Resolution (ADR) to resolve your complaint</a:t>
            </a:r>
            <a:r>
              <a:rPr lang="en-US" dirty="0" smtClean="0"/>
              <a:t>.</a:t>
            </a:r>
            <a:r>
              <a:rPr lang="en-US" dirty="0"/>
              <a:t> </a:t>
            </a:r>
          </a:p>
          <a:p>
            <a:pPr>
              <a:buFont typeface="Wingdings" panose="05000000000000000000" pitchFamily="2" charset="2"/>
              <a:buChar char="§"/>
            </a:pPr>
            <a:r>
              <a:rPr lang="en-US" dirty="0" smtClean="0"/>
              <a:t> If </a:t>
            </a:r>
            <a:r>
              <a:rPr lang="en-US" dirty="0"/>
              <a:t>the complaint is not resolved, you will be provided a Notice of Right to File a Complaint.  You must file within </a:t>
            </a:r>
            <a:r>
              <a:rPr lang="en-US" b="1" i="1" dirty="0"/>
              <a:t>15 calendar days</a:t>
            </a:r>
            <a:r>
              <a:rPr lang="en-US" dirty="0"/>
              <a:t> from receipt of the Notice</a:t>
            </a:r>
          </a:p>
        </p:txBody>
      </p:sp>
    </p:spTree>
    <p:extLst>
      <p:ext uri="{BB962C8B-B14F-4D97-AF65-F5344CB8AC3E}">
        <p14:creationId xmlns:p14="http://schemas.microsoft.com/office/powerpoint/2010/main" val="925703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8000">
              <a:schemeClr val="accent2">
                <a:lumMod val="0"/>
                <a:lumOff val="100000"/>
              </a:schemeClr>
            </a:gs>
            <a:gs pos="100000">
              <a:schemeClr val="accent2">
                <a:lumMod val="10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778109"/>
          </a:xfrm>
        </p:spPr>
        <p:txBody>
          <a:bodyPr/>
          <a:lstStyle/>
          <a:p>
            <a:pPr algn="ctr"/>
            <a:r>
              <a:rPr lang="en-US" dirty="0"/>
              <a:t>No FEAR Act</a:t>
            </a:r>
          </a:p>
        </p:txBody>
      </p:sp>
      <p:sp>
        <p:nvSpPr>
          <p:cNvPr id="3" name="Content Placeholder 2"/>
          <p:cNvSpPr>
            <a:spLocks noGrp="1"/>
          </p:cNvSpPr>
          <p:nvPr>
            <p:ph idx="1"/>
          </p:nvPr>
        </p:nvSpPr>
        <p:spPr>
          <a:xfrm>
            <a:off x="288099" y="1845734"/>
            <a:ext cx="11649205" cy="4379702"/>
          </a:xfrm>
        </p:spPr>
        <p:txBody>
          <a:bodyPr>
            <a:normAutofit fontScale="92500" lnSpcReduction="10000"/>
          </a:bodyPr>
          <a:lstStyle/>
          <a:p>
            <a:pPr algn="ctr"/>
            <a:r>
              <a:rPr lang="en-US" sz="2400" dirty="0"/>
              <a:t> </a:t>
            </a:r>
            <a:r>
              <a:rPr lang="en-US" sz="2800" b="1" i="1" dirty="0"/>
              <a:t>Manager and Supervisor </a:t>
            </a:r>
            <a:r>
              <a:rPr lang="en-US" sz="2800" b="1" i="1" dirty="0" smtClean="0"/>
              <a:t>Responsibilities:</a:t>
            </a:r>
            <a:endParaRPr lang="en-US" sz="2800" b="1" i="1" dirty="0"/>
          </a:p>
          <a:p>
            <a:pPr lvl="0">
              <a:buFont typeface="Wingdings" panose="05000000000000000000" pitchFamily="2" charset="2"/>
              <a:buChar char="§"/>
            </a:pPr>
            <a:r>
              <a:rPr lang="en-US" dirty="0" smtClean="0"/>
              <a:t> Ensure </a:t>
            </a:r>
            <a:r>
              <a:rPr lang="en-US" dirty="0"/>
              <a:t>that there is a legitimate, non-discriminatory reason for the actions taken</a:t>
            </a:r>
            <a:r>
              <a:rPr lang="en-US" dirty="0" smtClean="0"/>
              <a:t>.</a:t>
            </a:r>
            <a:r>
              <a:rPr lang="en-US" dirty="0"/>
              <a:t> </a:t>
            </a:r>
          </a:p>
          <a:p>
            <a:pPr lvl="0">
              <a:buFont typeface="Wingdings" panose="05000000000000000000" pitchFamily="2" charset="2"/>
              <a:buChar char="§"/>
            </a:pPr>
            <a:r>
              <a:rPr lang="en-US" dirty="0" smtClean="0"/>
              <a:t> Ensure </a:t>
            </a:r>
            <a:r>
              <a:rPr lang="en-US" dirty="0"/>
              <a:t>employees are treated fairly and equitably</a:t>
            </a:r>
            <a:r>
              <a:rPr lang="en-US" dirty="0" smtClean="0"/>
              <a:t>.</a:t>
            </a:r>
            <a:r>
              <a:rPr lang="en-US" dirty="0"/>
              <a:t> </a:t>
            </a:r>
          </a:p>
          <a:p>
            <a:pPr lvl="0">
              <a:buFont typeface="Wingdings" panose="05000000000000000000" pitchFamily="2" charset="2"/>
              <a:buChar char="§"/>
            </a:pPr>
            <a:r>
              <a:rPr lang="en-US" dirty="0" smtClean="0"/>
              <a:t> Provide </a:t>
            </a:r>
            <a:r>
              <a:rPr lang="en-US" dirty="0"/>
              <a:t>reasonable accommodation to qualified individuals with disabilities.  Check with </a:t>
            </a:r>
            <a:r>
              <a:rPr lang="en-US" dirty="0" smtClean="0"/>
              <a:t>the Disability Program Manager or SEEM if </a:t>
            </a:r>
            <a:r>
              <a:rPr lang="en-US" dirty="0"/>
              <a:t>you have questions about whether reasonable accommodation is appropriate</a:t>
            </a:r>
            <a:r>
              <a:rPr lang="en-US" dirty="0" smtClean="0"/>
              <a:t>.</a:t>
            </a:r>
            <a:r>
              <a:rPr lang="en-US" dirty="0"/>
              <a:t> </a:t>
            </a:r>
          </a:p>
          <a:p>
            <a:pPr lvl="0">
              <a:buFont typeface="Wingdings" panose="05000000000000000000" pitchFamily="2" charset="2"/>
              <a:buChar char="§"/>
            </a:pPr>
            <a:r>
              <a:rPr lang="en-US" dirty="0" smtClean="0"/>
              <a:t> Only </a:t>
            </a:r>
            <a:r>
              <a:rPr lang="en-US" dirty="0"/>
              <a:t>disclose medical information to officials with a need to know and keep medical information separate from personnel files</a:t>
            </a:r>
            <a:r>
              <a:rPr lang="en-US" dirty="0" smtClean="0"/>
              <a:t>.</a:t>
            </a:r>
            <a:endParaRPr lang="en-US" dirty="0"/>
          </a:p>
          <a:p>
            <a:pPr lvl="0">
              <a:buFont typeface="Wingdings" panose="05000000000000000000" pitchFamily="2" charset="2"/>
              <a:buChar char="§"/>
            </a:pPr>
            <a:r>
              <a:rPr lang="en-US" dirty="0" smtClean="0"/>
              <a:t> Provide </a:t>
            </a:r>
            <a:r>
              <a:rPr lang="en-US" dirty="0"/>
              <a:t>a reasonable amount of official time to an employee who requests time to work on an EEO complaint</a:t>
            </a:r>
            <a:r>
              <a:rPr lang="en-US" dirty="0" smtClean="0"/>
              <a:t>.</a:t>
            </a:r>
            <a:r>
              <a:rPr lang="en-US" dirty="0"/>
              <a:t> </a:t>
            </a:r>
          </a:p>
          <a:p>
            <a:pPr lvl="0">
              <a:buFont typeface="Wingdings" panose="05000000000000000000" pitchFamily="2" charset="2"/>
              <a:buChar char="§"/>
            </a:pPr>
            <a:r>
              <a:rPr lang="en-US" dirty="0" smtClean="0"/>
              <a:t> Cooperate </a:t>
            </a:r>
            <a:r>
              <a:rPr lang="en-US" dirty="0"/>
              <a:t>with an EEO counselor or EEO investigator.  Failure to do so may result in disciplinary action</a:t>
            </a:r>
            <a:r>
              <a:rPr lang="en-US" dirty="0" smtClean="0"/>
              <a:t>.</a:t>
            </a:r>
            <a:r>
              <a:rPr lang="en-US" dirty="0"/>
              <a:t> </a:t>
            </a:r>
          </a:p>
          <a:p>
            <a:pPr lvl="0">
              <a:buFont typeface="Wingdings" panose="05000000000000000000" pitchFamily="2" charset="2"/>
              <a:buChar char="§"/>
            </a:pPr>
            <a:r>
              <a:rPr lang="en-US" dirty="0" smtClean="0"/>
              <a:t> Ensure </a:t>
            </a:r>
            <a:r>
              <a:rPr lang="en-US" dirty="0"/>
              <a:t>employees are not subjected to a hostile work environment because of their race, color, religion, national origin, age, sex or disability. </a:t>
            </a:r>
            <a:r>
              <a:rPr lang="en-US" dirty="0" smtClean="0"/>
              <a:t> </a:t>
            </a:r>
            <a:endParaRPr lang="en-US" dirty="0"/>
          </a:p>
          <a:p>
            <a:pPr>
              <a:buFont typeface="Wingdings" panose="05000000000000000000" pitchFamily="2" charset="2"/>
              <a:buChar char="§"/>
            </a:pPr>
            <a:r>
              <a:rPr lang="en-US" dirty="0" smtClean="0"/>
              <a:t> Act </a:t>
            </a:r>
            <a:r>
              <a:rPr lang="en-US" dirty="0"/>
              <a:t>on all complaints of </a:t>
            </a:r>
            <a:r>
              <a:rPr lang="en-US" dirty="0" smtClean="0"/>
              <a:t>harassment-The Agency has affirmative action responsibility to stop Harassment!</a:t>
            </a:r>
            <a:endParaRPr lang="en-US" dirty="0"/>
          </a:p>
        </p:txBody>
      </p:sp>
    </p:spTree>
    <p:extLst>
      <p:ext uri="{BB962C8B-B14F-4D97-AF65-F5344CB8AC3E}">
        <p14:creationId xmlns:p14="http://schemas.microsoft.com/office/powerpoint/2010/main" val="3733654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8000">
              <a:schemeClr val="accent2">
                <a:lumMod val="0"/>
                <a:lumOff val="100000"/>
              </a:schemeClr>
            </a:gs>
            <a:gs pos="100000">
              <a:schemeClr val="accent2">
                <a:lumMod val="100000"/>
              </a:schemeClr>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765583"/>
          </a:xfrm>
        </p:spPr>
        <p:txBody>
          <a:bodyPr/>
          <a:lstStyle/>
          <a:p>
            <a:pPr algn="ctr"/>
            <a:r>
              <a:rPr lang="en-US" dirty="0"/>
              <a:t>No FEAR Act</a:t>
            </a:r>
          </a:p>
        </p:txBody>
      </p:sp>
      <p:sp>
        <p:nvSpPr>
          <p:cNvPr id="3" name="Content Placeholder 2"/>
          <p:cNvSpPr>
            <a:spLocks noGrp="1"/>
          </p:cNvSpPr>
          <p:nvPr>
            <p:ph idx="1"/>
          </p:nvPr>
        </p:nvSpPr>
        <p:spPr/>
        <p:txBody>
          <a:bodyPr>
            <a:normAutofit/>
          </a:bodyPr>
          <a:lstStyle/>
          <a:p>
            <a:pPr algn="ctr"/>
            <a:r>
              <a:rPr lang="en-US" sz="2400" b="1" i="1" dirty="0"/>
              <a:t>Where Do I Go For More Information?</a:t>
            </a:r>
          </a:p>
          <a:p>
            <a:pPr>
              <a:buFont typeface="Wingdings" panose="05000000000000000000" pitchFamily="2" charset="2"/>
              <a:buChar char="§"/>
            </a:pPr>
            <a:r>
              <a:rPr lang="en-US" dirty="0"/>
              <a:t> </a:t>
            </a:r>
            <a:r>
              <a:rPr lang="en-US" dirty="0" smtClean="0"/>
              <a:t>Q</a:t>
            </a:r>
            <a:r>
              <a:rPr lang="en-US" dirty="0" smtClean="0"/>
              <a:t>uestions or concerns about Discrimination </a:t>
            </a:r>
            <a:r>
              <a:rPr lang="en-US" dirty="0"/>
              <a:t>Laws, contact </a:t>
            </a:r>
            <a:r>
              <a:rPr lang="en-US" dirty="0" smtClean="0"/>
              <a:t>the SEEM</a:t>
            </a:r>
            <a:r>
              <a:rPr lang="en-US" dirty="0" smtClean="0"/>
              <a:t>.</a:t>
            </a:r>
            <a:r>
              <a:rPr lang="en-US" dirty="0"/>
              <a:t> </a:t>
            </a:r>
          </a:p>
          <a:p>
            <a:pPr lvl="0">
              <a:buFont typeface="Wingdings" panose="05000000000000000000" pitchFamily="2" charset="2"/>
              <a:buChar char="§"/>
            </a:pPr>
            <a:r>
              <a:rPr lang="en-US" dirty="0" smtClean="0"/>
              <a:t> For </a:t>
            </a:r>
            <a:r>
              <a:rPr lang="en-US" dirty="0"/>
              <a:t>a detailed explanation of the EEO complaint process, visit the web </a:t>
            </a:r>
            <a:r>
              <a:rPr lang="en-US" dirty="0" smtClean="0"/>
              <a:t>at </a:t>
            </a:r>
          </a:p>
          <a:p>
            <a:pPr marL="0" lvl="0" indent="0">
              <a:buNone/>
            </a:pPr>
            <a:r>
              <a:rPr lang="en-US" dirty="0" smtClean="0"/>
              <a:t> </a:t>
            </a:r>
            <a:r>
              <a:rPr lang="en-US" u="sng" dirty="0">
                <a:hlinkClick r:id="rId2"/>
              </a:rPr>
              <a:t>https://</a:t>
            </a:r>
            <a:r>
              <a:rPr lang="en-US" u="sng" dirty="0" smtClean="0">
                <a:hlinkClick r:id="rId2"/>
              </a:rPr>
              <a:t>www.eeoc.gov/federal/fed_employees/complaint_overview.cfm</a:t>
            </a:r>
            <a:endParaRPr lang="en-US" u="sng" dirty="0" smtClean="0"/>
          </a:p>
          <a:p>
            <a:pPr lvl="0">
              <a:buFont typeface="Wingdings" panose="05000000000000000000" pitchFamily="2" charset="2"/>
              <a:buChar char="§"/>
            </a:pPr>
            <a:r>
              <a:rPr lang="en-US" dirty="0" smtClean="0"/>
              <a:t>Information </a:t>
            </a:r>
            <a:r>
              <a:rPr lang="en-US" dirty="0"/>
              <a:t>regarding the Whistleblower Act and Protections can be obtained from </a:t>
            </a:r>
            <a:r>
              <a:rPr lang="en-US" dirty="0" smtClean="0"/>
              <a:t>the IG or SEEM</a:t>
            </a:r>
            <a:endParaRPr lang="en-US" dirty="0"/>
          </a:p>
          <a:p>
            <a:pPr algn="ctr"/>
            <a:endParaRPr lang="en-US" dirty="0"/>
          </a:p>
        </p:txBody>
      </p:sp>
    </p:spTree>
    <p:extLst>
      <p:ext uri="{BB962C8B-B14F-4D97-AF65-F5344CB8AC3E}">
        <p14:creationId xmlns:p14="http://schemas.microsoft.com/office/powerpoint/2010/main" val="4148860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8000">
              <a:schemeClr val="accent2">
                <a:lumMod val="0"/>
                <a:lumOff val="100000"/>
              </a:schemeClr>
            </a:gs>
            <a:gs pos="100000">
              <a:schemeClr val="accent2">
                <a:lumMod val="100000"/>
              </a:schemeClr>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78318"/>
          </a:xfrm>
        </p:spPr>
        <p:txBody>
          <a:bodyPr/>
          <a:lstStyle/>
          <a:p>
            <a:pPr algn="ctr"/>
            <a:r>
              <a:rPr lang="en-US" dirty="0"/>
              <a:t>No FEAR Act</a:t>
            </a:r>
          </a:p>
        </p:txBody>
      </p:sp>
      <p:sp>
        <p:nvSpPr>
          <p:cNvPr id="3" name="Content Placeholder 2"/>
          <p:cNvSpPr>
            <a:spLocks noGrp="1"/>
          </p:cNvSpPr>
          <p:nvPr>
            <p:ph idx="1"/>
          </p:nvPr>
        </p:nvSpPr>
        <p:spPr>
          <a:xfrm>
            <a:off x="776614" y="1791222"/>
            <a:ext cx="11022904" cy="3269293"/>
          </a:xfrm>
        </p:spPr>
        <p:txBody>
          <a:bodyPr>
            <a:normAutofit fontScale="85000" lnSpcReduction="20000"/>
          </a:bodyPr>
          <a:lstStyle/>
          <a:p>
            <a:pPr algn="ctr"/>
            <a:endParaRPr lang="en-US" sz="2400" b="1" i="1" dirty="0" smtClean="0"/>
          </a:p>
          <a:p>
            <a:pPr algn="ctr"/>
            <a:endParaRPr lang="en-US" sz="2400" b="1" i="1" dirty="0"/>
          </a:p>
          <a:p>
            <a:pPr algn="ctr"/>
            <a:endParaRPr lang="en-US" sz="2400" b="1" i="1" dirty="0" smtClean="0"/>
          </a:p>
          <a:p>
            <a:pPr algn="ctr"/>
            <a:r>
              <a:rPr lang="en-US" sz="7200" b="1" i="1" dirty="0" smtClean="0"/>
              <a:t>Questions?</a:t>
            </a:r>
          </a:p>
          <a:p>
            <a:pPr algn="ctr"/>
            <a:r>
              <a:rPr lang="en-US" sz="2400" b="1" i="1" dirty="0" smtClean="0"/>
              <a:t>State </a:t>
            </a:r>
            <a:r>
              <a:rPr lang="en-US" sz="2400" b="1" i="1" dirty="0" smtClean="0"/>
              <a:t>Equal Employment Manager</a:t>
            </a:r>
          </a:p>
          <a:p>
            <a:pPr algn="ctr"/>
            <a:r>
              <a:rPr lang="en-US" sz="2400" b="1" i="1" dirty="0" smtClean="0"/>
              <a:t>208-272-4224</a:t>
            </a:r>
            <a:endParaRPr lang="en-US" sz="2400" b="1" i="1" dirty="0" smtClean="0"/>
          </a:p>
          <a:p>
            <a:pPr algn="ctr"/>
            <a:r>
              <a:rPr lang="en-US" sz="2400" b="1" i="1" dirty="0" smtClean="0"/>
              <a:t>Albert.j.gomez2.civ@mail.mil</a:t>
            </a:r>
            <a:endParaRPr lang="en-US" sz="2400" dirty="0"/>
          </a:p>
          <a:p>
            <a:pPr algn="ctr"/>
            <a:endParaRPr lang="en-US" dirty="0"/>
          </a:p>
        </p:txBody>
      </p:sp>
    </p:spTree>
    <p:extLst>
      <p:ext uri="{BB962C8B-B14F-4D97-AF65-F5344CB8AC3E}">
        <p14:creationId xmlns:p14="http://schemas.microsoft.com/office/powerpoint/2010/main" val="2492150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chemeClr val="accent2">
                <a:lumMod val="0"/>
                <a:lumOff val="100000"/>
              </a:schemeClr>
            </a:gs>
            <a:gs pos="10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08553" y="125260"/>
            <a:ext cx="10058400" cy="860538"/>
          </a:xfrm>
        </p:spPr>
        <p:txBody>
          <a:bodyPr/>
          <a:lstStyle/>
          <a:p>
            <a:pPr algn="ctr"/>
            <a:r>
              <a:rPr lang="en-US" dirty="0" smtClean="0"/>
              <a:t>No FEAR Act</a:t>
            </a:r>
            <a:endParaRPr lang="en-US" dirty="0"/>
          </a:p>
        </p:txBody>
      </p:sp>
      <p:sp>
        <p:nvSpPr>
          <p:cNvPr id="3" name="Content Placeholder 2"/>
          <p:cNvSpPr>
            <a:spLocks noGrp="1"/>
          </p:cNvSpPr>
          <p:nvPr>
            <p:ph idx="1"/>
          </p:nvPr>
        </p:nvSpPr>
        <p:spPr>
          <a:xfrm>
            <a:off x="438411" y="1845734"/>
            <a:ext cx="11398685" cy="4023360"/>
          </a:xfrm>
        </p:spPr>
        <p:txBody>
          <a:bodyPr>
            <a:normAutofit fontScale="92500"/>
          </a:bodyPr>
          <a:lstStyle/>
          <a:p>
            <a:pPr algn="ctr"/>
            <a:r>
              <a:rPr lang="en-US" sz="2600" b="1" i="1" dirty="0"/>
              <a:t>What Does This Training Mean to You</a:t>
            </a:r>
            <a:r>
              <a:rPr lang="en-US" sz="2600" b="1" i="1" dirty="0" smtClean="0"/>
              <a:t>?</a:t>
            </a:r>
            <a:r>
              <a:rPr lang="en-US" dirty="0"/>
              <a:t> </a:t>
            </a:r>
          </a:p>
          <a:p>
            <a:pPr lvl="0">
              <a:buFont typeface="Wingdings" panose="05000000000000000000" pitchFamily="2" charset="2"/>
              <a:buChar char="§"/>
            </a:pPr>
            <a:r>
              <a:rPr lang="en-US" dirty="0" smtClean="0"/>
              <a:t> </a:t>
            </a:r>
            <a:r>
              <a:rPr lang="en-US" dirty="0"/>
              <a:t>The No FEAR Act is intended to reduce the incidence of workplace discrimination within the federal government by making agencies and departments more accountable. </a:t>
            </a:r>
            <a:r>
              <a:rPr lang="en-US" dirty="0" smtClean="0"/>
              <a:t>Discrimination </a:t>
            </a:r>
            <a:r>
              <a:rPr lang="en-US" dirty="0"/>
              <a:t>and retaliation in the </a:t>
            </a:r>
            <a:r>
              <a:rPr lang="en-US" dirty="0" smtClean="0"/>
              <a:t>workplace is illegal.</a:t>
            </a:r>
          </a:p>
          <a:p>
            <a:pPr algn="ctr"/>
            <a:r>
              <a:rPr lang="en-US" sz="2800" b="1" i="1" dirty="0"/>
              <a:t>What is the No Fear Act?</a:t>
            </a:r>
          </a:p>
          <a:p>
            <a:pPr>
              <a:buFont typeface="Wingdings" panose="05000000000000000000" pitchFamily="2" charset="2"/>
              <a:buChar char="§"/>
            </a:pPr>
            <a:r>
              <a:rPr lang="en-US" dirty="0"/>
              <a:t> Congress enacted the Notification and Federal Employee Anti-discrimination and Retaliation Act on May 15, 2002</a:t>
            </a:r>
          </a:p>
          <a:p>
            <a:pPr>
              <a:buFont typeface="Wingdings" panose="05000000000000000000" pitchFamily="2" charset="2"/>
              <a:buChar char="§"/>
            </a:pPr>
            <a:r>
              <a:rPr lang="en-US" dirty="0"/>
              <a:t> The Act requires that “federal agencies be accountable for violations of anti-discrimination and whistleblower protection laws.”</a:t>
            </a:r>
          </a:p>
          <a:p>
            <a:pPr>
              <a:buFont typeface="Wingdings" panose="05000000000000000000" pitchFamily="2" charset="2"/>
              <a:buChar char="§"/>
            </a:pPr>
            <a:r>
              <a:rPr lang="en-US" dirty="0"/>
              <a:t> Federal agencies have an obligation to provide a work environment free of discrimination and retaliation.</a:t>
            </a:r>
          </a:p>
          <a:p>
            <a:pPr marL="0" lvl="0" indent="0">
              <a:buNone/>
            </a:pPr>
            <a:r>
              <a:rPr lang="en-US" dirty="0"/>
              <a:t/>
            </a:r>
            <a:br>
              <a:rPr lang="en-US" dirty="0"/>
            </a:br>
            <a:endParaRPr lang="en-US" dirty="0"/>
          </a:p>
          <a:p>
            <a:endParaRPr lang="en-US" dirty="0"/>
          </a:p>
        </p:txBody>
      </p:sp>
    </p:spTree>
    <p:extLst>
      <p:ext uri="{BB962C8B-B14F-4D97-AF65-F5344CB8AC3E}">
        <p14:creationId xmlns:p14="http://schemas.microsoft.com/office/powerpoint/2010/main" val="1717169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lin ang="135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968" y="187890"/>
            <a:ext cx="10058400" cy="935694"/>
          </a:xfrm>
        </p:spPr>
        <p:txBody>
          <a:bodyPr/>
          <a:lstStyle/>
          <a:p>
            <a:pPr algn="ctr"/>
            <a:r>
              <a:rPr lang="en-US" dirty="0"/>
              <a:t>No FEAR Act</a:t>
            </a:r>
          </a:p>
        </p:txBody>
      </p:sp>
      <p:sp>
        <p:nvSpPr>
          <p:cNvPr id="3" name="Content Placeholder 2"/>
          <p:cNvSpPr>
            <a:spLocks noGrp="1"/>
          </p:cNvSpPr>
          <p:nvPr>
            <p:ph idx="1"/>
          </p:nvPr>
        </p:nvSpPr>
        <p:spPr>
          <a:xfrm>
            <a:off x="275573" y="1895837"/>
            <a:ext cx="11674257" cy="4344051"/>
          </a:xfrm>
        </p:spPr>
        <p:txBody>
          <a:bodyPr>
            <a:normAutofit fontScale="92500"/>
          </a:bodyPr>
          <a:lstStyle/>
          <a:p>
            <a:pPr algn="ctr"/>
            <a:r>
              <a:rPr lang="en-US" sz="3000" b="1" i="1" dirty="0"/>
              <a:t>What is Required by the No Fear Act</a:t>
            </a:r>
            <a:r>
              <a:rPr lang="en-US" sz="3000" b="1" i="1" dirty="0" smtClean="0"/>
              <a:t>?</a:t>
            </a:r>
          </a:p>
          <a:p>
            <a:pPr>
              <a:buFont typeface="Wingdings" panose="05000000000000000000" pitchFamily="2" charset="2"/>
              <a:buChar char="§"/>
            </a:pPr>
            <a:r>
              <a:rPr lang="en-US" sz="1600" dirty="0" smtClean="0"/>
              <a:t> </a:t>
            </a:r>
            <a:r>
              <a:rPr lang="en-US" sz="1800" dirty="0" smtClean="0"/>
              <a:t>A </a:t>
            </a:r>
            <a:r>
              <a:rPr lang="en-US" sz="1800" dirty="0"/>
              <a:t>Federal agency must reimburse the Judgment Fund for payments made to employees, former employees, or applicants for Federal employment because of </a:t>
            </a:r>
            <a:r>
              <a:rPr lang="en-US" sz="1800" dirty="0" smtClean="0"/>
              <a:t>substantiated violations of </a:t>
            </a:r>
            <a:r>
              <a:rPr lang="en-US" sz="1800" dirty="0"/>
              <a:t>Federal employment discrimination laws, Federal whistleblower protection laws, and retaliation claims arising from the assertion of rights under those laws.</a:t>
            </a:r>
          </a:p>
          <a:p>
            <a:pPr>
              <a:buFont typeface="Wingdings" panose="05000000000000000000" pitchFamily="2" charset="2"/>
              <a:buChar char="§"/>
            </a:pPr>
            <a:r>
              <a:rPr lang="en-US" sz="1800" dirty="0" smtClean="0"/>
              <a:t> An </a:t>
            </a:r>
            <a:r>
              <a:rPr lang="en-US" sz="1800" dirty="0"/>
              <a:t>agency must provide annual notice to its employees, former employees, and applicants for Federal employment concerning the rights and remedies applicable to them under the employment discrimination and whistleblower protection laws.</a:t>
            </a:r>
          </a:p>
          <a:p>
            <a:pPr>
              <a:buFont typeface="Wingdings" panose="05000000000000000000" pitchFamily="2" charset="2"/>
              <a:buChar char="§"/>
            </a:pPr>
            <a:r>
              <a:rPr lang="en-US" sz="1800" dirty="0" smtClean="0"/>
              <a:t> At </a:t>
            </a:r>
            <a:r>
              <a:rPr lang="en-US" sz="1800" dirty="0"/>
              <a:t>least every two years, an agency must provide training to its employees, including managers, regarding the rights and remedies available under the employment discrimination and whistleblower protection laws</a:t>
            </a:r>
            <a:r>
              <a:rPr lang="en-US" sz="1800" dirty="0"/>
              <a:t>. </a:t>
            </a:r>
            <a:r>
              <a:rPr lang="en-US" sz="1800" dirty="0" smtClean="0"/>
              <a:t>New </a:t>
            </a:r>
            <a:r>
              <a:rPr lang="en-US" sz="1800" dirty="0"/>
              <a:t>employees receive initial training upon entering </a:t>
            </a:r>
            <a:r>
              <a:rPr lang="en-US" sz="1800" dirty="0" smtClean="0"/>
              <a:t>workforce.</a:t>
            </a:r>
          </a:p>
          <a:p>
            <a:pPr>
              <a:buFont typeface="Wingdings" panose="05000000000000000000" pitchFamily="2" charset="2"/>
              <a:buChar char="§"/>
            </a:pPr>
            <a:r>
              <a:rPr lang="en-US" sz="1800" dirty="0" smtClean="0"/>
              <a:t>Agency posts on its website summary statistical date pertaining to EEO Complaints filed with the Agency</a:t>
            </a:r>
          </a:p>
          <a:p>
            <a:pPr>
              <a:buFont typeface="Wingdings" panose="05000000000000000000" pitchFamily="2" charset="2"/>
              <a:buChar char="§"/>
            </a:pPr>
            <a:r>
              <a:rPr lang="en-US" sz="1800" dirty="0" smtClean="0"/>
              <a:t>Agency submits annual report to EEOC</a:t>
            </a:r>
            <a:endParaRPr lang="en-US" sz="1800" dirty="0"/>
          </a:p>
          <a:p>
            <a:pPr marL="0" indent="0">
              <a:buNone/>
            </a:pPr>
            <a:r>
              <a:rPr lang="en-US" sz="1600" b="1" i="1" dirty="0"/>
              <a:t/>
            </a:r>
            <a:br>
              <a:rPr lang="en-US" sz="1600" b="1" i="1" dirty="0"/>
            </a:br>
            <a:endParaRPr lang="en-US" sz="1600" b="1" i="1" dirty="0"/>
          </a:p>
          <a:p>
            <a:pPr algn="ctr"/>
            <a:endParaRPr lang="en-US" dirty="0"/>
          </a:p>
        </p:txBody>
      </p:sp>
    </p:spTree>
    <p:extLst>
      <p:ext uri="{BB962C8B-B14F-4D97-AF65-F5344CB8AC3E}">
        <p14:creationId xmlns:p14="http://schemas.microsoft.com/office/powerpoint/2010/main" val="3183985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66000"/>
          </a:xfrm>
        </p:spPr>
        <p:txBody>
          <a:bodyPr/>
          <a:lstStyle/>
          <a:p>
            <a:pPr algn="ctr"/>
            <a:r>
              <a:rPr lang="en-US" dirty="0"/>
              <a:t>No FEAR Act</a:t>
            </a:r>
          </a:p>
        </p:txBody>
      </p:sp>
      <p:sp>
        <p:nvSpPr>
          <p:cNvPr id="3" name="Content Placeholder 2"/>
          <p:cNvSpPr>
            <a:spLocks noGrp="1"/>
          </p:cNvSpPr>
          <p:nvPr>
            <p:ph idx="1"/>
          </p:nvPr>
        </p:nvSpPr>
        <p:spPr/>
        <p:txBody>
          <a:bodyPr/>
          <a:lstStyle/>
          <a:p>
            <a:pPr algn="ctr"/>
            <a:r>
              <a:rPr lang="en-US" sz="2400" b="1" i="1" dirty="0"/>
              <a:t>Types of Employment Matters </a:t>
            </a:r>
            <a:r>
              <a:rPr lang="en-US" sz="2400" b="1" i="1" dirty="0" smtClean="0"/>
              <a:t>Covered?</a:t>
            </a:r>
          </a:p>
          <a:p>
            <a:pPr>
              <a:buFont typeface="Wingdings" panose="05000000000000000000" pitchFamily="2" charset="2"/>
              <a:buChar char="§"/>
            </a:pPr>
            <a:r>
              <a:rPr lang="en-US" sz="1800" dirty="0" smtClean="0"/>
              <a:t> </a:t>
            </a:r>
            <a:r>
              <a:rPr lang="en-US" dirty="0" smtClean="0"/>
              <a:t>The </a:t>
            </a:r>
            <a:r>
              <a:rPr lang="en-US" dirty="0"/>
              <a:t>antidiscrimination laws protect you from discrimination concerning the terms and conditions of your employment.  </a:t>
            </a:r>
            <a:br>
              <a:rPr lang="en-US" dirty="0"/>
            </a:br>
            <a:endParaRPr lang="en-US" dirty="0"/>
          </a:p>
          <a:p>
            <a:pPr lvl="0">
              <a:buFont typeface="Wingdings" panose="05000000000000000000" pitchFamily="2" charset="2"/>
              <a:buChar char="§"/>
            </a:pPr>
            <a:r>
              <a:rPr lang="en-US" dirty="0" smtClean="0"/>
              <a:t> Below </a:t>
            </a:r>
            <a:r>
              <a:rPr lang="en-US" dirty="0" smtClean="0"/>
              <a:t>are examples of employment </a:t>
            </a:r>
            <a:r>
              <a:rPr lang="en-US" dirty="0"/>
              <a:t>matters covered:</a:t>
            </a:r>
          </a:p>
          <a:p>
            <a:pPr lvl="1"/>
            <a:r>
              <a:rPr lang="en-US" dirty="0"/>
              <a:t>Hiring, promotion, pay, leave, awards, assignments, training, suspensions, </a:t>
            </a:r>
            <a:r>
              <a:rPr lang="en-US" dirty="0" smtClean="0"/>
              <a:t>terminations, etc… </a:t>
            </a:r>
            <a:endParaRPr lang="en-US" dirty="0"/>
          </a:p>
          <a:p>
            <a:pPr lvl="1"/>
            <a:r>
              <a:rPr lang="en-US" dirty="0"/>
              <a:t>Requests for reasonable accommodation for religious reasons or for reasons based on disability.</a:t>
            </a:r>
            <a:br>
              <a:rPr lang="en-US" dirty="0"/>
            </a:br>
            <a:endParaRPr lang="en-US" dirty="0"/>
          </a:p>
          <a:p>
            <a:pPr>
              <a:buFont typeface="Wingdings" panose="05000000000000000000" pitchFamily="2" charset="2"/>
              <a:buChar char="§"/>
            </a:pPr>
            <a:r>
              <a:rPr lang="en-US" dirty="0" smtClean="0"/>
              <a:t> Harassment </a:t>
            </a:r>
            <a:r>
              <a:rPr lang="en-US" dirty="0"/>
              <a:t>or creation of a hostile work environment based on race, color, religion, sex, national origin, disability, or age is also covered</a:t>
            </a:r>
          </a:p>
        </p:txBody>
      </p:sp>
    </p:spTree>
    <p:extLst>
      <p:ext uri="{BB962C8B-B14F-4D97-AF65-F5344CB8AC3E}">
        <p14:creationId xmlns:p14="http://schemas.microsoft.com/office/powerpoint/2010/main" val="1570096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59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53265"/>
          </a:xfrm>
        </p:spPr>
        <p:txBody>
          <a:bodyPr/>
          <a:lstStyle/>
          <a:p>
            <a:pPr algn="ctr"/>
            <a:r>
              <a:rPr lang="en-US" dirty="0"/>
              <a:t>No FEAR Act</a:t>
            </a:r>
          </a:p>
        </p:txBody>
      </p:sp>
      <p:sp>
        <p:nvSpPr>
          <p:cNvPr id="3" name="Content Placeholder 2"/>
          <p:cNvSpPr>
            <a:spLocks noGrp="1"/>
          </p:cNvSpPr>
          <p:nvPr>
            <p:ph idx="1"/>
          </p:nvPr>
        </p:nvSpPr>
        <p:spPr>
          <a:noFill/>
        </p:spPr>
        <p:txBody>
          <a:bodyPr/>
          <a:lstStyle/>
          <a:p>
            <a:pPr algn="ctr"/>
            <a:r>
              <a:rPr lang="en-US" sz="2400" b="1" i="1" dirty="0"/>
              <a:t>Antidiscrimination </a:t>
            </a:r>
            <a:r>
              <a:rPr lang="en-US" sz="2400" b="1" i="1" dirty="0" smtClean="0"/>
              <a:t>Laws</a:t>
            </a:r>
          </a:p>
          <a:p>
            <a:pPr lvl="0">
              <a:buFont typeface="Wingdings" panose="05000000000000000000" pitchFamily="2" charset="2"/>
              <a:buChar char="§"/>
            </a:pPr>
            <a:r>
              <a:rPr lang="en-US" dirty="0" smtClean="0"/>
              <a:t> </a:t>
            </a:r>
            <a:r>
              <a:rPr lang="en-US" dirty="0"/>
              <a:t>Title VII of the 1964 Civil Rights Act, as amended, protects employees from employment discrimination on the basis of sex, race, color, national origin, or religion.  Sexual harassment and pregnancy discrimination are considered forms of sex discrimination and are prohibited by Title VII</a:t>
            </a:r>
            <a:endParaRPr lang="en-US" dirty="0" smtClean="0"/>
          </a:p>
          <a:p>
            <a:pPr lvl="0">
              <a:buFont typeface="Wingdings" panose="05000000000000000000" pitchFamily="2" charset="2"/>
              <a:buChar char="§"/>
            </a:pPr>
            <a:r>
              <a:rPr lang="en-US" dirty="0" smtClean="0"/>
              <a:t>No </a:t>
            </a:r>
            <a:r>
              <a:rPr lang="en-US" dirty="0"/>
              <a:t>person shall be retaliated against for opposing any practice(s) prohibited by the antidiscrimination laws. </a:t>
            </a:r>
            <a:endParaRPr lang="en-US" dirty="0" smtClean="0"/>
          </a:p>
          <a:p>
            <a:pPr marL="0" lvl="0" indent="0">
              <a:buNone/>
            </a:pPr>
            <a:endParaRPr lang="en-US" dirty="0"/>
          </a:p>
          <a:p>
            <a:endParaRPr lang="en-US" sz="2800" dirty="0"/>
          </a:p>
          <a:p>
            <a:pPr algn="ctr"/>
            <a:endParaRPr lang="en-US" sz="1800" dirty="0"/>
          </a:p>
        </p:txBody>
      </p:sp>
    </p:spTree>
    <p:extLst>
      <p:ext uri="{BB962C8B-B14F-4D97-AF65-F5344CB8AC3E}">
        <p14:creationId xmlns:p14="http://schemas.microsoft.com/office/powerpoint/2010/main" val="865805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15687"/>
          </a:xfrm>
        </p:spPr>
        <p:txBody>
          <a:bodyPr/>
          <a:lstStyle/>
          <a:p>
            <a:pPr algn="ctr"/>
            <a:r>
              <a:rPr lang="en-US" dirty="0"/>
              <a:t>No FEAR Act</a:t>
            </a:r>
          </a:p>
        </p:txBody>
      </p:sp>
      <p:sp>
        <p:nvSpPr>
          <p:cNvPr id="3" name="Content Placeholder 2"/>
          <p:cNvSpPr>
            <a:spLocks noGrp="1"/>
          </p:cNvSpPr>
          <p:nvPr>
            <p:ph idx="1"/>
          </p:nvPr>
        </p:nvSpPr>
        <p:spPr>
          <a:noFill/>
        </p:spPr>
        <p:txBody>
          <a:bodyPr>
            <a:normAutofit/>
          </a:bodyPr>
          <a:lstStyle/>
          <a:p>
            <a:pPr algn="ctr"/>
            <a:r>
              <a:rPr lang="en-US" sz="2400" b="1" i="1" dirty="0"/>
              <a:t>Antidiscrimination </a:t>
            </a:r>
            <a:r>
              <a:rPr lang="en-US" sz="2400" b="1" i="1" dirty="0" smtClean="0"/>
              <a:t>Laws </a:t>
            </a:r>
            <a:r>
              <a:rPr lang="en-US" sz="2400" b="1" i="1" dirty="0" smtClean="0"/>
              <a:t>–Race, National Origin</a:t>
            </a:r>
            <a:endParaRPr lang="en-US" sz="2400" b="1" i="1" dirty="0"/>
          </a:p>
          <a:p>
            <a:pPr lvl="0">
              <a:buFont typeface="Wingdings" panose="05000000000000000000" pitchFamily="2" charset="2"/>
              <a:buChar char="§"/>
            </a:pPr>
            <a:r>
              <a:rPr lang="en-US" sz="2400" dirty="0" smtClean="0"/>
              <a:t> </a:t>
            </a:r>
            <a:r>
              <a:rPr lang="en-US" sz="1800" dirty="0" smtClean="0"/>
              <a:t>Equal </a:t>
            </a:r>
            <a:r>
              <a:rPr lang="en-US" sz="1800" dirty="0"/>
              <a:t>employment opportunity cannot be denied to any person because of his/her racial group or perceived racial group, race-linked characteristics (</a:t>
            </a:r>
            <a:r>
              <a:rPr lang="en-US" sz="1800" i="1" dirty="0"/>
              <a:t>e.g</a:t>
            </a:r>
            <a:r>
              <a:rPr lang="en-US" sz="1800" dirty="0"/>
              <a:t>., hair texture, color, facial features), or marriage to or association with someone of a particular race or color.  Title VII also prohibits employment decisions based on stereotypes and assumptions about abilities, traits, or the performance of individuals of certain racial groups</a:t>
            </a:r>
          </a:p>
          <a:p>
            <a:pPr lvl="0">
              <a:buFont typeface="Wingdings" panose="05000000000000000000" pitchFamily="2" charset="2"/>
              <a:buChar char="§"/>
            </a:pPr>
            <a:r>
              <a:rPr lang="en-US" sz="1800" dirty="0" smtClean="0"/>
              <a:t> </a:t>
            </a:r>
            <a:r>
              <a:rPr lang="en-US" sz="1800" dirty="0"/>
              <a:t>National origin discrimination means treating someone less favorably because he or she comes from a particular place, because of his or her ethnicity or accent (unless the accent materially interferes with job performance), or because it is believed that he or she has a particular ethnic background.  National origin discrimination also means treating someone less favorably at work because of marriage or other association with someone of a particular nationality</a:t>
            </a:r>
          </a:p>
          <a:p>
            <a:pPr algn="ctr"/>
            <a:endParaRPr lang="en-US" sz="1800" dirty="0"/>
          </a:p>
        </p:txBody>
      </p:sp>
    </p:spTree>
    <p:extLst>
      <p:ext uri="{BB962C8B-B14F-4D97-AF65-F5344CB8AC3E}">
        <p14:creationId xmlns:p14="http://schemas.microsoft.com/office/powerpoint/2010/main" val="2378856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03161"/>
          </a:xfrm>
        </p:spPr>
        <p:txBody>
          <a:bodyPr/>
          <a:lstStyle/>
          <a:p>
            <a:pPr algn="ctr"/>
            <a:r>
              <a:rPr lang="en-US" dirty="0"/>
              <a:t>No FEAR Act</a:t>
            </a:r>
          </a:p>
        </p:txBody>
      </p:sp>
      <p:sp>
        <p:nvSpPr>
          <p:cNvPr id="3" name="Content Placeholder 2"/>
          <p:cNvSpPr>
            <a:spLocks noGrp="1"/>
          </p:cNvSpPr>
          <p:nvPr>
            <p:ph idx="1"/>
          </p:nvPr>
        </p:nvSpPr>
        <p:spPr>
          <a:xfrm>
            <a:off x="137786" y="1795630"/>
            <a:ext cx="11962355" cy="4454858"/>
          </a:xfrm>
          <a:noFill/>
        </p:spPr>
        <p:txBody>
          <a:bodyPr>
            <a:normAutofit fontScale="92500" lnSpcReduction="10000"/>
          </a:bodyPr>
          <a:lstStyle/>
          <a:p>
            <a:pPr algn="ctr"/>
            <a:r>
              <a:rPr lang="en-US" sz="2400" b="1" i="1" dirty="0" smtClean="0"/>
              <a:t>Anti-discrimination Laws </a:t>
            </a:r>
            <a:r>
              <a:rPr lang="en-US" sz="2400" b="1" i="1" dirty="0" smtClean="0"/>
              <a:t>- Pregnancy</a:t>
            </a:r>
            <a:endParaRPr lang="en-US" sz="2400" b="1" i="1" dirty="0"/>
          </a:p>
          <a:p>
            <a:pPr lvl="0">
              <a:buFont typeface="Wingdings" panose="05000000000000000000" pitchFamily="2" charset="2"/>
              <a:buChar char="§"/>
            </a:pPr>
            <a:r>
              <a:rPr lang="en-US" sz="1800" dirty="0" smtClean="0"/>
              <a:t> The </a:t>
            </a:r>
            <a:r>
              <a:rPr lang="en-US" sz="1800" dirty="0"/>
              <a:t>Pregnancy Discrimination Act is an amendment to Title VII of the Civil Rights Act of 1964.  Discrimination on the basis of pregnancy, childbirth, or related medical conditions constitutes unlawful sex discrimination under Title VII. </a:t>
            </a:r>
          </a:p>
          <a:p>
            <a:pPr lvl="0">
              <a:buFont typeface="Wingdings" panose="05000000000000000000" pitchFamily="2" charset="2"/>
              <a:buChar char="§"/>
            </a:pPr>
            <a:r>
              <a:rPr lang="en-US" sz="1800" dirty="0" smtClean="0"/>
              <a:t> An </a:t>
            </a:r>
            <a:r>
              <a:rPr lang="en-US" sz="1800" dirty="0"/>
              <a:t>employer cannot refuse to hire a pregnant woman because of her pregnancy, because of a pregnancy-related condition or because of the prejudices of co-workers, clients, or customers.</a:t>
            </a:r>
          </a:p>
          <a:p>
            <a:pPr lvl="0">
              <a:buFont typeface="Wingdings" panose="05000000000000000000" pitchFamily="2" charset="2"/>
              <a:buChar char="§"/>
            </a:pPr>
            <a:r>
              <a:rPr lang="en-US" sz="1800" dirty="0" smtClean="0"/>
              <a:t> If </a:t>
            </a:r>
            <a:r>
              <a:rPr lang="en-US" sz="1800" dirty="0"/>
              <a:t>an employee is temporarily unable to perform her job due to pregnancy, the employer must treat her the same as any other temporarily disabled employee. For example, if the employer allows temporarily disabled employees to modify tasks, perform alternative assignments or take disability leave or leave without pay, the employer also must allow an employee who is temporarily disabled due to pregnancy to do the same</a:t>
            </a:r>
            <a:r>
              <a:rPr lang="en-US" sz="1800" dirty="0"/>
              <a:t>. </a:t>
            </a:r>
            <a:endParaRPr lang="en-US" sz="1800" dirty="0" smtClean="0"/>
          </a:p>
          <a:p>
            <a:pPr lvl="0">
              <a:buFont typeface="Wingdings" panose="05000000000000000000" pitchFamily="2" charset="2"/>
              <a:buChar char="§"/>
            </a:pPr>
            <a:r>
              <a:rPr lang="en-US" sz="1800" dirty="0" smtClean="0"/>
              <a:t>Pregnant </a:t>
            </a:r>
            <a:r>
              <a:rPr lang="en-US" sz="1800" dirty="0"/>
              <a:t>employees must be permitted to work as long as they are able to perform their jobs. If an employee has been absent from work as a result of a pregnancy-related condition and recovers, her employer may not require her to remain on leave until the baby's birth.  An employer also may not have a rule that prohibits an employee from returning to work for a predetermined length of time after childbirth </a:t>
            </a:r>
          </a:p>
          <a:p>
            <a:pPr lvl="0">
              <a:buFont typeface="Wingdings" panose="05000000000000000000" pitchFamily="2" charset="2"/>
              <a:buChar char="§"/>
            </a:pPr>
            <a:r>
              <a:rPr lang="en-US" sz="1800" dirty="0"/>
              <a:t>Employers must hold open a job for a pregnancy related absence the same length of time jobs are held open for employees on sick or disability leave.</a:t>
            </a:r>
            <a:endParaRPr lang="en-US" sz="1800" dirty="0"/>
          </a:p>
          <a:p>
            <a:pPr lvl="0">
              <a:buFont typeface="Wingdings" panose="05000000000000000000" pitchFamily="2" charset="2"/>
              <a:buChar char="§"/>
            </a:pPr>
            <a:endParaRPr lang="en-US" sz="1800" dirty="0"/>
          </a:p>
        </p:txBody>
      </p:sp>
    </p:spTree>
    <p:extLst>
      <p:ext uri="{BB962C8B-B14F-4D97-AF65-F5344CB8AC3E}">
        <p14:creationId xmlns:p14="http://schemas.microsoft.com/office/powerpoint/2010/main" val="2468568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28213"/>
          </a:xfrm>
        </p:spPr>
        <p:txBody>
          <a:bodyPr/>
          <a:lstStyle/>
          <a:p>
            <a:pPr algn="ctr"/>
            <a:r>
              <a:rPr lang="en-US" dirty="0"/>
              <a:t>No FEAR Act</a:t>
            </a:r>
          </a:p>
        </p:txBody>
      </p:sp>
      <p:sp>
        <p:nvSpPr>
          <p:cNvPr id="3" name="Content Placeholder 2"/>
          <p:cNvSpPr>
            <a:spLocks noGrp="1"/>
          </p:cNvSpPr>
          <p:nvPr>
            <p:ph idx="1"/>
          </p:nvPr>
        </p:nvSpPr>
        <p:spPr>
          <a:xfrm>
            <a:off x="325677" y="1883313"/>
            <a:ext cx="11521439" cy="4023360"/>
          </a:xfrm>
        </p:spPr>
        <p:txBody>
          <a:bodyPr>
            <a:normAutofit/>
          </a:bodyPr>
          <a:lstStyle/>
          <a:p>
            <a:pPr algn="ctr"/>
            <a:r>
              <a:rPr lang="en-US" sz="2400" b="1" i="1" dirty="0" smtClean="0"/>
              <a:t>Anti-discrimination </a:t>
            </a:r>
            <a:r>
              <a:rPr lang="en-US" sz="2400" b="1" i="1" dirty="0"/>
              <a:t>Laws </a:t>
            </a:r>
            <a:r>
              <a:rPr lang="en-US" sz="2400" b="1" i="1" dirty="0" smtClean="0"/>
              <a:t>– Religion, Age, Equal Pay</a:t>
            </a:r>
            <a:endParaRPr lang="en-US" sz="2400" b="1" i="1" dirty="0" smtClean="0"/>
          </a:p>
          <a:p>
            <a:pPr>
              <a:buFont typeface="Wingdings" panose="05000000000000000000" pitchFamily="2" charset="2"/>
              <a:buChar char="§"/>
            </a:pPr>
            <a:r>
              <a:rPr lang="en-US" sz="1600" dirty="0" smtClean="0"/>
              <a:t> </a:t>
            </a:r>
            <a:r>
              <a:rPr lang="en-US" sz="1800" dirty="0" smtClean="0"/>
              <a:t>In </a:t>
            </a:r>
            <a:r>
              <a:rPr lang="en-US" sz="1800" dirty="0"/>
              <a:t>addition to protection against discrimination because of religion, Title VII also establishes the agency’s duty to provide reasonable accommodation for an employee’s religious beliefs unless doing so would impose an undue hardship on the </a:t>
            </a:r>
            <a:r>
              <a:rPr lang="en-US" sz="1800" dirty="0" smtClean="0"/>
              <a:t>employer</a:t>
            </a:r>
          </a:p>
          <a:p>
            <a:pPr lvl="0">
              <a:buFont typeface="Wingdings" panose="05000000000000000000" pitchFamily="2" charset="2"/>
              <a:buChar char="§"/>
            </a:pPr>
            <a:r>
              <a:rPr lang="en-US" sz="1800" dirty="0" smtClean="0"/>
              <a:t> The </a:t>
            </a:r>
            <a:r>
              <a:rPr lang="en-US" sz="1800" dirty="0"/>
              <a:t>Age Discrimination in Employment Act (ADEA) prohibits discrimination against federal employees who are 40 years of age or older, and retaliation against employees who file complaints of age discrimination. </a:t>
            </a:r>
          </a:p>
          <a:p>
            <a:pPr>
              <a:buFont typeface="Wingdings" panose="05000000000000000000" pitchFamily="2" charset="2"/>
              <a:buChar char="§"/>
            </a:pPr>
            <a:r>
              <a:rPr lang="en-US" sz="1800" dirty="0"/>
              <a:t> </a:t>
            </a:r>
            <a:r>
              <a:rPr lang="en-US" sz="1800" dirty="0" smtClean="0"/>
              <a:t>The </a:t>
            </a:r>
            <a:r>
              <a:rPr lang="en-US" sz="1800" dirty="0"/>
              <a:t>Act protects older employees from employment actions based on stereotypes or stigmas associated with </a:t>
            </a:r>
            <a:r>
              <a:rPr lang="en-US" sz="1800" dirty="0" smtClean="0"/>
              <a:t>age</a:t>
            </a:r>
          </a:p>
          <a:p>
            <a:pPr lvl="0">
              <a:buFont typeface="Wingdings" panose="05000000000000000000" pitchFamily="2" charset="2"/>
              <a:buChar char="§"/>
            </a:pPr>
            <a:r>
              <a:rPr lang="en-US" sz="1800" dirty="0" smtClean="0"/>
              <a:t> The </a:t>
            </a:r>
            <a:r>
              <a:rPr lang="en-US" sz="1800" dirty="0"/>
              <a:t>Equal Pay Act of 1963 prohibits federal agencies from paying employees of one sex lower wages than those of the opposite sex for performing substantially equal work.</a:t>
            </a:r>
          </a:p>
          <a:p>
            <a:endParaRPr lang="en-US" sz="1600" dirty="0"/>
          </a:p>
          <a:p>
            <a:r>
              <a:rPr lang="en-US" sz="1600" dirty="0"/>
              <a:t> </a:t>
            </a:r>
          </a:p>
          <a:p>
            <a:endParaRPr lang="en-US" sz="1600" dirty="0"/>
          </a:p>
          <a:p>
            <a:endParaRPr lang="en-US" dirty="0"/>
          </a:p>
        </p:txBody>
      </p:sp>
    </p:spTree>
    <p:extLst>
      <p:ext uri="{BB962C8B-B14F-4D97-AF65-F5344CB8AC3E}">
        <p14:creationId xmlns:p14="http://schemas.microsoft.com/office/powerpoint/2010/main" val="374744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53265"/>
          </a:xfrm>
        </p:spPr>
        <p:txBody>
          <a:bodyPr/>
          <a:lstStyle/>
          <a:p>
            <a:pPr algn="ctr"/>
            <a:r>
              <a:rPr lang="en-US" dirty="0"/>
              <a:t>No FEAR Act</a:t>
            </a:r>
          </a:p>
        </p:txBody>
      </p:sp>
      <p:sp>
        <p:nvSpPr>
          <p:cNvPr id="3" name="Content Placeholder 2"/>
          <p:cNvSpPr>
            <a:spLocks noGrp="1"/>
          </p:cNvSpPr>
          <p:nvPr>
            <p:ph idx="1"/>
          </p:nvPr>
        </p:nvSpPr>
        <p:spPr>
          <a:xfrm>
            <a:off x="350729" y="1845734"/>
            <a:ext cx="11411211" cy="4023360"/>
          </a:xfrm>
        </p:spPr>
        <p:txBody>
          <a:bodyPr>
            <a:normAutofit/>
          </a:bodyPr>
          <a:lstStyle/>
          <a:p>
            <a:pPr algn="ctr"/>
            <a:r>
              <a:rPr lang="en-US" sz="2400" b="1" i="1" dirty="0" smtClean="0"/>
              <a:t>Anti-discrimination </a:t>
            </a:r>
            <a:r>
              <a:rPr lang="en-US" sz="2400" b="1" i="1" dirty="0"/>
              <a:t>Laws </a:t>
            </a:r>
            <a:r>
              <a:rPr lang="en-US" sz="2400" b="1" i="1" dirty="0" smtClean="0"/>
              <a:t>-Disabilities</a:t>
            </a:r>
            <a:endParaRPr lang="en-US" sz="2400" b="1" i="1" dirty="0" smtClean="0"/>
          </a:p>
          <a:p>
            <a:pPr lvl="0">
              <a:buFont typeface="Wingdings" panose="05000000000000000000" pitchFamily="2" charset="2"/>
              <a:buChar char="§"/>
            </a:pPr>
            <a:r>
              <a:rPr lang="en-US" sz="1600" dirty="0" smtClean="0"/>
              <a:t>  </a:t>
            </a:r>
            <a:r>
              <a:rPr lang="en-US" sz="1800" dirty="0" smtClean="0"/>
              <a:t>The </a:t>
            </a:r>
            <a:r>
              <a:rPr lang="en-US" sz="1800" dirty="0"/>
              <a:t>Rehabilitation Act of 1973 prohibits employment discrimination against federal employees who are qualified individuals with disabilities. In addition, agencies must provide reasonable accommodation for a qualified employee or applicant with a disability.</a:t>
            </a:r>
          </a:p>
          <a:p>
            <a:pPr lvl="0">
              <a:buFont typeface="Wingdings" panose="05000000000000000000" pitchFamily="2" charset="2"/>
              <a:buChar char="§"/>
            </a:pPr>
            <a:r>
              <a:rPr lang="en-US" sz="1800" dirty="0" smtClean="0"/>
              <a:t> The </a:t>
            </a:r>
            <a:r>
              <a:rPr lang="en-US" sz="1800" dirty="0"/>
              <a:t>nondiscrimination standards of Title I of the Americans with Disabilities Act apply to federal sector employees under section 501 of the Rehabilitation Act, as amended, and its implementing rules and regulations.</a:t>
            </a:r>
          </a:p>
          <a:p>
            <a:pPr>
              <a:buFont typeface="Wingdings" panose="05000000000000000000" pitchFamily="2" charset="2"/>
              <a:buChar char="§"/>
            </a:pPr>
            <a:r>
              <a:rPr lang="en-US" sz="1800" dirty="0" smtClean="0"/>
              <a:t> “</a:t>
            </a:r>
            <a:r>
              <a:rPr lang="en-US" sz="1800" dirty="0"/>
              <a:t>Qualified individual with a disability” means an individual with a disability who satisfies the requisite skill, experience, education and other job-related requirements of the employment position such individual holds or desires, and who, with or without reasonable accommodation, can perform the essential functions of such position</a:t>
            </a:r>
            <a:endParaRPr lang="en-US" sz="1600" dirty="0"/>
          </a:p>
          <a:p>
            <a:r>
              <a:rPr lang="en-US" sz="1600" dirty="0"/>
              <a:t> </a:t>
            </a:r>
          </a:p>
          <a:p>
            <a:endParaRPr lang="en-US" sz="1600" dirty="0"/>
          </a:p>
          <a:p>
            <a:endParaRPr lang="en-US" dirty="0"/>
          </a:p>
        </p:txBody>
      </p:sp>
    </p:spTree>
    <p:extLst>
      <p:ext uri="{BB962C8B-B14F-4D97-AF65-F5344CB8AC3E}">
        <p14:creationId xmlns:p14="http://schemas.microsoft.com/office/powerpoint/2010/main" val="3337329248"/>
      </p:ext>
    </p:extLst>
  </p:cSld>
  <p:clrMapOvr>
    <a:masterClrMapping/>
  </p:clrMapOvr>
</p:sld>
</file>

<file path=ppt/theme/theme1.xml><?xml version="1.0" encoding="utf-8"?>
<a:theme xmlns:a="http://schemas.openxmlformats.org/drawingml/2006/main" name="Retrospec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nded Edg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332</TotalTime>
  <Words>1421</Words>
  <Application>Microsoft Office PowerPoint</Application>
  <PresentationFormat>Widescreen</PresentationFormat>
  <Paragraphs>113</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Calibri</vt:lpstr>
      <vt:lpstr>Calibri Light</vt:lpstr>
      <vt:lpstr>Wingdings</vt:lpstr>
      <vt:lpstr>Retrospect</vt:lpstr>
      <vt:lpstr>No FEAR Act  </vt:lpstr>
      <vt:lpstr>No FEAR Act</vt:lpstr>
      <vt:lpstr>No FEAR Act</vt:lpstr>
      <vt:lpstr>No FEAR Act</vt:lpstr>
      <vt:lpstr>No FEAR Act</vt:lpstr>
      <vt:lpstr>No FEAR Act</vt:lpstr>
      <vt:lpstr>No FEAR Act</vt:lpstr>
      <vt:lpstr>No FEAR Act</vt:lpstr>
      <vt:lpstr>No FEAR Act</vt:lpstr>
      <vt:lpstr>No FEAR Act</vt:lpstr>
      <vt:lpstr>No FEAR Act</vt:lpstr>
      <vt:lpstr>No FEAR Act</vt:lpstr>
      <vt:lpstr>No FEAR Act</vt:lpstr>
      <vt:lpstr>No FEAR Act</vt:lpstr>
      <vt:lpstr>No FEAR Act</vt:lpstr>
      <vt:lpstr>No FEAR Act</vt:lpstr>
      <vt:lpstr>No FEAR Act</vt:lpstr>
    </vt:vector>
  </TitlesOfParts>
  <Company>United States Army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FEAR Act</dc:title>
  <dc:creator>West, Abby E CSM MIL USA</dc:creator>
  <cp:lastModifiedBy>albert.gomez</cp:lastModifiedBy>
  <cp:revision>24</cp:revision>
  <cp:lastPrinted>2016-01-26T17:36:36Z</cp:lastPrinted>
  <dcterms:created xsi:type="dcterms:W3CDTF">2015-11-12T15:37:02Z</dcterms:created>
  <dcterms:modified xsi:type="dcterms:W3CDTF">2018-11-26T20:22:11Z</dcterms:modified>
</cp:coreProperties>
</file>