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47"/>
  </p:notesMasterIdLst>
  <p:handoutMasterIdLst>
    <p:handoutMasterId r:id="rId48"/>
  </p:handoutMasterIdLst>
  <p:sldIdLst>
    <p:sldId id="310" r:id="rId2"/>
    <p:sldId id="306" r:id="rId3"/>
    <p:sldId id="304" r:id="rId4"/>
    <p:sldId id="312" r:id="rId5"/>
    <p:sldId id="313" r:id="rId6"/>
    <p:sldId id="386" r:id="rId7"/>
    <p:sldId id="387" r:id="rId8"/>
    <p:sldId id="305" r:id="rId9"/>
    <p:sldId id="384" r:id="rId10"/>
    <p:sldId id="262" r:id="rId11"/>
    <p:sldId id="263" r:id="rId12"/>
    <p:sldId id="264" r:id="rId13"/>
    <p:sldId id="265" r:id="rId14"/>
    <p:sldId id="269" r:id="rId15"/>
    <p:sldId id="308" r:id="rId16"/>
    <p:sldId id="311" r:id="rId17"/>
    <p:sldId id="309"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7" r:id="rId39"/>
    <p:sldId id="379" r:id="rId40"/>
    <p:sldId id="380" r:id="rId41"/>
    <p:sldId id="381" r:id="rId42"/>
    <p:sldId id="382" r:id="rId43"/>
    <p:sldId id="383" r:id="rId44"/>
    <p:sldId id="388" r:id="rId45"/>
    <p:sldId id="378" r:id="rId4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85740" autoAdjust="0"/>
  </p:normalViewPr>
  <p:slideViewPr>
    <p:cSldViewPr>
      <p:cViewPr varScale="1">
        <p:scale>
          <a:sx n="97" d="100"/>
          <a:sy n="97" d="100"/>
        </p:scale>
        <p:origin x="-360"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16" y="49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20.xml"/><Relationship Id="rId1" Type="http://schemas.openxmlformats.org/officeDocument/2006/relationships/slide" Target="slides/slide19.xml"/><Relationship Id="rId4"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0"/>
            <a:ext cx="3040063" cy="465138"/>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defTabSz="931838">
              <a:defRPr sz="1200"/>
            </a:lvl1pPr>
          </a:lstStyle>
          <a:p>
            <a:pPr>
              <a:defRPr/>
            </a:pPr>
            <a:endParaRPr lang="en-US"/>
          </a:p>
        </p:txBody>
      </p:sp>
      <p:sp>
        <p:nvSpPr>
          <p:cNvPr id="81923" name="Rectangle 3"/>
          <p:cNvSpPr>
            <a:spLocks noGrp="1" noChangeArrowheads="1"/>
          </p:cNvSpPr>
          <p:nvPr>
            <p:ph type="dt" sz="quarter" idx="1"/>
          </p:nvPr>
        </p:nvSpPr>
        <p:spPr bwMode="auto">
          <a:xfrm>
            <a:off x="3968750" y="0"/>
            <a:ext cx="3040063" cy="465138"/>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algn="r" defTabSz="931838">
              <a:defRPr sz="1200"/>
            </a:lvl1pPr>
          </a:lstStyle>
          <a:p>
            <a:pPr>
              <a:defRPr/>
            </a:pPr>
            <a:endParaRPr lang="en-US"/>
          </a:p>
        </p:txBody>
      </p:sp>
      <p:sp>
        <p:nvSpPr>
          <p:cNvPr id="81924" name="Rectangle 4"/>
          <p:cNvSpPr>
            <a:spLocks noGrp="1" noChangeArrowheads="1"/>
          </p:cNvSpPr>
          <p:nvPr>
            <p:ph type="ftr" sz="quarter" idx="2"/>
          </p:nvPr>
        </p:nvSpPr>
        <p:spPr bwMode="auto">
          <a:xfrm>
            <a:off x="1" y="8829675"/>
            <a:ext cx="3040063" cy="465138"/>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defTabSz="931838">
              <a:defRPr sz="1200"/>
            </a:lvl1pPr>
          </a:lstStyle>
          <a:p>
            <a:pPr>
              <a:defRPr/>
            </a:pPr>
            <a:endParaRPr lang="en-US"/>
          </a:p>
        </p:txBody>
      </p:sp>
      <p:sp>
        <p:nvSpPr>
          <p:cNvPr id="81925" name="Rectangle 5"/>
          <p:cNvSpPr>
            <a:spLocks noGrp="1" noChangeArrowheads="1"/>
          </p:cNvSpPr>
          <p:nvPr>
            <p:ph type="sldNum" sz="quarter" idx="3"/>
          </p:nvPr>
        </p:nvSpPr>
        <p:spPr bwMode="auto">
          <a:xfrm>
            <a:off x="3968750" y="8829675"/>
            <a:ext cx="3040063" cy="465138"/>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algn="r" defTabSz="931838">
              <a:defRPr sz="1200"/>
            </a:lvl1pPr>
          </a:lstStyle>
          <a:p>
            <a:pPr>
              <a:defRPr/>
            </a:pPr>
            <a:fld id="{9E195B40-3223-4FFD-BA2B-107617909F9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40063" cy="465138"/>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defTabSz="931838">
              <a:defRPr sz="1200"/>
            </a:lvl1pPr>
          </a:lstStyle>
          <a:p>
            <a:pPr>
              <a:defRPr/>
            </a:pPr>
            <a:endParaRPr lang="en-US"/>
          </a:p>
        </p:txBody>
      </p:sp>
      <p:sp>
        <p:nvSpPr>
          <p:cNvPr id="4099" name="Rectangle 3"/>
          <p:cNvSpPr>
            <a:spLocks noGrp="1" noChangeArrowheads="1"/>
          </p:cNvSpPr>
          <p:nvPr>
            <p:ph type="dt" idx="1"/>
          </p:nvPr>
        </p:nvSpPr>
        <p:spPr bwMode="auto">
          <a:xfrm>
            <a:off x="3968750" y="0"/>
            <a:ext cx="3040063" cy="465138"/>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algn="r" defTabSz="931838">
              <a:defRPr sz="1200"/>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6"/>
            <a:ext cx="5608638" cy="4183063"/>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29675"/>
            <a:ext cx="3040063" cy="465138"/>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defTabSz="931838">
              <a:defRPr sz="1200"/>
            </a:lvl1pPr>
          </a:lstStyle>
          <a:p>
            <a:pPr>
              <a:defRPr/>
            </a:pPr>
            <a:endParaRPr lang="en-US"/>
          </a:p>
        </p:txBody>
      </p:sp>
      <p:sp>
        <p:nvSpPr>
          <p:cNvPr id="4103" name="Rectangle 7"/>
          <p:cNvSpPr>
            <a:spLocks noGrp="1" noChangeArrowheads="1"/>
          </p:cNvSpPr>
          <p:nvPr>
            <p:ph type="sldNum" sz="quarter" idx="5"/>
          </p:nvPr>
        </p:nvSpPr>
        <p:spPr bwMode="auto">
          <a:xfrm>
            <a:off x="3968750" y="8829675"/>
            <a:ext cx="3040063" cy="465138"/>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algn="r" defTabSz="931838">
              <a:defRPr sz="1200"/>
            </a:lvl1pPr>
          </a:lstStyle>
          <a:p>
            <a:pPr>
              <a:defRPr/>
            </a:pPr>
            <a:fld id="{F5B2A41F-1BA6-4601-B604-20C55F28461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31746"/>
            <a:fld id="{DA7EC3E3-7DDB-45CC-9047-3912167858A0}" type="slidenum">
              <a:rPr lang="en-US" smtClean="0"/>
              <a:pPr defTabSz="931746"/>
              <a:t>10</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31746"/>
            <a:fld id="{747DA9D2-4A30-4863-9A2A-C23D912BFB16}" type="slidenum">
              <a:rPr lang="en-US" smtClean="0"/>
              <a:pPr defTabSz="931746"/>
              <a:t>11</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31746"/>
            <a:fld id="{170561B0-E2DE-451E-AEB8-A0E7E9D1B175}" type="slidenum">
              <a:rPr lang="en-US" smtClean="0"/>
              <a:pPr defTabSz="931746"/>
              <a:t>12</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31746"/>
            <a:fld id="{9CE361C9-FABE-43E6-A9BB-FA8A39B351B2}" type="slidenum">
              <a:rPr lang="en-US" smtClean="0"/>
              <a:pPr defTabSz="931746"/>
              <a:t>13</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smtClean="0"/>
              <a:t>All critical elements will be weighted equally in Idaho.</a:t>
            </a:r>
            <a:r>
              <a:rPr lang="en-US" baseline="0" dirty="0" smtClean="0"/>
              <a:t>  PAA will automatically weight each Critical Element Equally.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31746"/>
            <a:fld id="{BDA9827A-7749-49F0-B86C-9E6F1B1A2D50}" type="slidenum">
              <a:rPr lang="en-US" smtClean="0"/>
              <a:pPr defTabSz="931746"/>
              <a:t>14</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b="1" dirty="0" smtClean="0"/>
              <a:t>Specific</a:t>
            </a:r>
            <a:r>
              <a:rPr lang="en-US" dirty="0" smtClean="0"/>
              <a:t>- Define an observable action, behavior, or achievement</a:t>
            </a:r>
          </a:p>
          <a:p>
            <a:pPr eaLnBrk="1" hangingPunct="1"/>
            <a:r>
              <a:rPr lang="en-US" dirty="0" smtClean="0"/>
              <a:t>Link to a level of performance, frequency, percentage, or other number</a:t>
            </a:r>
          </a:p>
          <a:p>
            <a:pPr eaLnBrk="1" hangingPunct="1"/>
            <a:r>
              <a:rPr lang="en-US" dirty="0" smtClean="0"/>
              <a:t>Specific  regarding the description of the results (not the activities to achieve that result)</a:t>
            </a:r>
          </a:p>
          <a:p>
            <a:r>
              <a:rPr lang="en-US" b="1" dirty="0" smtClean="0"/>
              <a:t>Measurable: </a:t>
            </a:r>
            <a:r>
              <a:rPr lang="en-US" dirty="0" smtClean="0"/>
              <a:t>Provide a method to allow tracking, recording and validation of quality or a specific behavior, action, or outcome  </a:t>
            </a:r>
          </a:p>
          <a:p>
            <a:r>
              <a:rPr lang="en-US" dirty="0" smtClean="0"/>
              <a:t>Define:</a:t>
            </a:r>
          </a:p>
          <a:p>
            <a:pPr>
              <a:buFontTx/>
              <a:buNone/>
            </a:pPr>
            <a:r>
              <a:rPr lang="en-US" dirty="0" smtClean="0"/>
              <a:t>       _Quantity</a:t>
            </a:r>
          </a:p>
          <a:p>
            <a:pPr>
              <a:buFontTx/>
              <a:buNone/>
            </a:pPr>
            <a:r>
              <a:rPr lang="en-US" dirty="0" smtClean="0"/>
              <a:t>       _Time</a:t>
            </a:r>
          </a:p>
          <a:p>
            <a:pPr>
              <a:buFontTx/>
              <a:buNone/>
            </a:pPr>
            <a:r>
              <a:rPr lang="en-US" dirty="0" smtClean="0"/>
              <a:t>       _Quality</a:t>
            </a:r>
          </a:p>
          <a:p>
            <a:r>
              <a:rPr lang="en-US" b="1" dirty="0" smtClean="0"/>
              <a:t>Aligned: </a:t>
            </a:r>
            <a:r>
              <a:rPr lang="en-US" dirty="0" smtClean="0"/>
              <a:t>Connect the employee’s work, unit’s goal and the organization’s mission</a:t>
            </a:r>
          </a:p>
          <a:p>
            <a:r>
              <a:rPr lang="en-US" dirty="0" smtClean="0"/>
              <a:t>Critical Elements ensure all are working toward shared goals</a:t>
            </a:r>
          </a:p>
          <a:p>
            <a:r>
              <a:rPr lang="en-US" dirty="0" smtClean="0"/>
              <a:t>Employees/Managers/Supervisors need to communicate and understand their own goals and how their work results contribute to the success of the organization’s mission</a:t>
            </a:r>
            <a:endParaRPr lang="en-US" b="1" dirty="0" smtClean="0"/>
          </a:p>
          <a:p>
            <a:r>
              <a:rPr lang="en-US" b="1" dirty="0" smtClean="0"/>
              <a:t>Realistic: </a:t>
            </a:r>
            <a:r>
              <a:rPr lang="en-US" dirty="0" smtClean="0"/>
              <a:t>Goals and objectives achievable with the resources and personnel available, and with in the available time</a:t>
            </a:r>
          </a:p>
          <a:p>
            <a:r>
              <a:rPr lang="en-US" dirty="0" smtClean="0"/>
              <a:t>Responsibility must be appropriate to employee’s grade</a:t>
            </a:r>
            <a:endParaRPr lang="en-US" b="1" dirty="0" smtClean="0"/>
          </a:p>
          <a:p>
            <a:r>
              <a:rPr lang="en-US" b="1" dirty="0" smtClean="0"/>
              <a:t>Timed:</a:t>
            </a:r>
            <a:r>
              <a:rPr lang="en-US" b="1" baseline="0" dirty="0" smtClean="0"/>
              <a:t> </a:t>
            </a:r>
            <a:r>
              <a:rPr lang="en-US" dirty="0" smtClean="0"/>
              <a:t>Establish and define start and/or end dates  </a:t>
            </a:r>
          </a:p>
          <a:p>
            <a:r>
              <a:rPr lang="en-US" dirty="0" smtClean="0"/>
              <a:t>Milestones can be included</a:t>
            </a:r>
          </a:p>
          <a:p>
            <a:pPr>
              <a:buFontTx/>
              <a:buNone/>
            </a:pPr>
            <a:r>
              <a:rPr lang="en-US" dirty="0" smtClean="0"/>
              <a:t>   ( recurring, quarterly, bi-weekly)</a:t>
            </a:r>
          </a:p>
          <a:p>
            <a:endParaRPr lang="en-US" b="1" dirty="0" smtClean="0"/>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30157"/>
            <a:fld id="{3C66CBD7-F819-4F96-B544-B2719FC38DC1}" type="slidenum">
              <a:rPr lang="en-US" smtClean="0"/>
              <a:pPr defTabSz="930157"/>
              <a:t>16</a:t>
            </a:fld>
            <a:endParaRPr lang="en-US" dirty="0" smtClean="0"/>
          </a:p>
        </p:txBody>
      </p:sp>
      <p:sp>
        <p:nvSpPr>
          <p:cNvPr id="72707" name="Rectangle 2"/>
          <p:cNvSpPr>
            <a:spLocks noGrp="1" noRot="1" noChangeAspect="1" noChangeArrowheads="1" noTextEdit="1"/>
          </p:cNvSpPr>
          <p:nvPr>
            <p:ph type="sldImg"/>
          </p:nvPr>
        </p:nvSpPr>
        <p:spPr>
          <a:xfrm>
            <a:off x="1485900" y="415925"/>
            <a:ext cx="3714750" cy="2786063"/>
          </a:xfrm>
          <a:ln/>
        </p:spPr>
      </p:sp>
      <p:sp>
        <p:nvSpPr>
          <p:cNvPr id="72708" name="Rectangle 3"/>
          <p:cNvSpPr>
            <a:spLocks noGrp="1" noChangeArrowheads="1"/>
          </p:cNvSpPr>
          <p:nvPr>
            <p:ph type="body" idx="1"/>
          </p:nvPr>
        </p:nvSpPr>
        <p:spPr>
          <a:xfrm>
            <a:off x="312739" y="3352800"/>
            <a:ext cx="6230937" cy="5253038"/>
          </a:xfrm>
          <a:noFill/>
          <a:ln/>
        </p:spPr>
        <p:txBody>
          <a:bodyPr/>
          <a:lstStyle/>
          <a:p>
            <a:pPr marL="228571" indent="-228571" eaLnBrk="1" hangingPunct="1">
              <a:buFont typeface="Wingdings" pitchFamily="2" charset="2"/>
              <a:buChar char="Ø"/>
            </a:pPr>
            <a:r>
              <a:rPr lang="en-US" sz="1600" dirty="0" smtClean="0"/>
              <a:t>Situation:  Describe the conditions under which you achieved your critical elements. </a:t>
            </a:r>
          </a:p>
          <a:p>
            <a:pPr marL="228571" indent="-228571" eaLnBrk="1" hangingPunct="1">
              <a:buFontTx/>
              <a:buChar char="•"/>
            </a:pPr>
            <a:r>
              <a:rPr lang="en-US" sz="1600" dirty="0" smtClean="0"/>
              <a:t>What was the situation I faced?</a:t>
            </a:r>
          </a:p>
          <a:p>
            <a:pPr marL="228571" indent="-228571" eaLnBrk="1" hangingPunct="1">
              <a:buFontTx/>
              <a:buChar char="•"/>
            </a:pPr>
            <a:endParaRPr lang="en-US" sz="1600" dirty="0" smtClean="0"/>
          </a:p>
          <a:p>
            <a:pPr marL="228571" indent="-228571" eaLnBrk="1" hangingPunct="1">
              <a:buFont typeface="Wingdings" pitchFamily="2" charset="2"/>
              <a:buChar char="Ø"/>
            </a:pPr>
            <a:r>
              <a:rPr lang="en-US" sz="1600" dirty="0" smtClean="0"/>
              <a:t>Task:  Describe what you did during the year to create the results you achieved.</a:t>
            </a:r>
          </a:p>
          <a:p>
            <a:pPr marL="228571" indent="-228571" eaLnBrk="1" hangingPunct="1">
              <a:buFontTx/>
              <a:buChar char="•"/>
            </a:pPr>
            <a:r>
              <a:rPr lang="en-US" sz="1600" dirty="0" smtClean="0"/>
              <a:t>What was/were my tasks in that situation?</a:t>
            </a:r>
          </a:p>
          <a:p>
            <a:pPr marL="228571" indent="-228571" eaLnBrk="1" hangingPunct="1">
              <a:buFontTx/>
              <a:buChar char="•"/>
            </a:pPr>
            <a:endParaRPr lang="en-US" sz="1600" dirty="0" smtClean="0"/>
          </a:p>
          <a:p>
            <a:pPr marL="228571" indent="-228571" eaLnBrk="1" hangingPunct="1">
              <a:buFont typeface="Wingdings" pitchFamily="2" charset="2"/>
              <a:buChar char="Ø"/>
            </a:pPr>
            <a:r>
              <a:rPr lang="en-US" sz="1600" dirty="0" smtClean="0"/>
              <a:t>Activity:  Include additional activities you completed that contributed to your results.</a:t>
            </a:r>
          </a:p>
          <a:p>
            <a:pPr marL="228571" indent="-228571" eaLnBrk="1" hangingPunct="1">
              <a:buFontTx/>
              <a:buChar char="•"/>
            </a:pPr>
            <a:r>
              <a:rPr lang="en-US" sz="1600" dirty="0" smtClean="0"/>
              <a:t>What action(s) did I take?  </a:t>
            </a:r>
            <a:r>
              <a:rPr lang="en-US" sz="1400" dirty="0" smtClean="0"/>
              <a:t>Remember the characteristics of significant assignments:  </a:t>
            </a:r>
            <a:r>
              <a:rPr lang="en-US" dirty="0" smtClean="0"/>
              <a:t>Difficult, Controversial, One of a Kind, First Time, High Visibility, Large Volume of Work, Short Deadlines, Competing Priorities, Require Innovation, Scope and Impact</a:t>
            </a:r>
          </a:p>
          <a:p>
            <a:pPr marL="228571" indent="-228571" eaLnBrk="1" hangingPunct="1"/>
            <a:endParaRPr lang="en-US" sz="1600" dirty="0" smtClean="0"/>
          </a:p>
          <a:p>
            <a:pPr marL="228571" indent="-228571" eaLnBrk="1" hangingPunct="1">
              <a:buFont typeface="Wingdings" pitchFamily="2" charset="2"/>
              <a:buChar char="Ø"/>
            </a:pPr>
            <a:r>
              <a:rPr lang="en-US" sz="1600" dirty="0" smtClean="0"/>
              <a:t>Result:  Describe what you accomplished. </a:t>
            </a:r>
          </a:p>
          <a:p>
            <a:pPr marL="228571" indent="-228571" eaLnBrk="1" hangingPunct="1">
              <a:buFontTx/>
              <a:buChar char="•"/>
            </a:pPr>
            <a:r>
              <a:rPr lang="en-US" sz="1600" dirty="0" smtClean="0"/>
              <a:t>What result did my action produce?</a:t>
            </a:r>
          </a:p>
          <a:p>
            <a:pPr marL="228571" indent="-228571" eaLnBrk="1" hangingPunct="1">
              <a:buFontTx/>
              <a:buChar char="•"/>
            </a:pPr>
            <a:endParaRPr lang="en-US" sz="1400" dirty="0" smtClean="0"/>
          </a:p>
          <a:p>
            <a:pPr marL="228571" indent="-228571"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26982"/>
            <a:fld id="{D8807E1F-BCC2-4E7B-8223-369F32CA02B2}" type="slidenum">
              <a:rPr lang="en-US" smtClean="0"/>
              <a:pPr defTabSz="926982"/>
              <a:t>19</a:t>
            </a:fld>
            <a:endParaRPr 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cs typeface="Times New Roman" pitchFamily="18" charset="0"/>
              </a:rPr>
              <a:t>Defense Civilian Personnel Data system (DCPDS)</a:t>
            </a:r>
          </a:p>
          <a:p>
            <a:pPr eaLnBrk="1" hangingPunct="1"/>
            <a:r>
              <a:rPr lang="en-US" smtClean="0">
                <a:cs typeface="Times New Roman" pitchFamily="18" charset="0"/>
              </a:rPr>
              <a:t> </a:t>
            </a:r>
          </a:p>
          <a:p>
            <a:pPr eaLnBrk="1" hangingPunct="1"/>
            <a:r>
              <a:rPr lang="en-US" smtClean="0">
                <a:cs typeface="Times New Roman" pitchFamily="18" charset="0"/>
              </a:rPr>
              <a:t>Similar to the Army IPERM or Air MILPDS</a:t>
            </a:r>
          </a:p>
          <a:p>
            <a:pPr eaLnBrk="1" hangingPunct="1"/>
            <a:r>
              <a:rPr lang="en-US" smtClean="0">
                <a:cs typeface="Times New Roman" pitchFamily="18" charset="0"/>
              </a:rPr>
              <a:t>. </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31746"/>
            <a:fld id="{C18A28A5-AD17-47F7-B7F7-C64E6F235D08}" type="slidenum">
              <a:rPr lang="en-US" smtClean="0"/>
              <a:pPr defTabSz="931746"/>
              <a:t>2</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i="1" smtClean="0">
                <a:cs typeface="Times New Roman" pitchFamily="18" charset="0"/>
              </a:rPr>
              <a:t>My Biz</a:t>
            </a:r>
            <a:r>
              <a:rPr lang="en-US" smtClean="0">
                <a:cs typeface="Times New Roman" pitchFamily="18" charset="0"/>
              </a:rPr>
              <a:t> is a web-based Self-Service HR module that grants you access to information in your official personnel records. It allows you to view your personnel information at any time from your workstation, update specific personal information about yourself, and provide information on your performance plans.</a:t>
            </a:r>
            <a:r>
              <a:rPr lang="en-US"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28570"/>
            <a:fld id="{71865CEA-35E2-43F6-880A-426AEDCDD1C6}" type="slidenum">
              <a:rPr lang="en-US" smtClean="0"/>
              <a:pPr defTabSz="928570"/>
              <a:t>21</a:t>
            </a:fld>
            <a:endParaRPr 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i="1" smtClean="0">
                <a:cs typeface="Times New Roman" pitchFamily="18" charset="0"/>
              </a:rPr>
              <a:t>My Biz</a:t>
            </a:r>
            <a:r>
              <a:rPr lang="en-US" smtClean="0">
                <a:cs typeface="Times New Roman" pitchFamily="18" charset="0"/>
              </a:rPr>
              <a:t> is a web-based Self-Service HR module that grants you access to information in your official personnel records. It allows you to view your personnel information at any time from your workstation, update specific personal information about yourself, and provide information on your performance plans.</a:t>
            </a:r>
            <a:r>
              <a:rPr lang="en-US" smtClean="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26982"/>
            <a:fld id="{0C571F3E-23B2-4DF4-8F7E-F40198F4F253}" type="slidenum">
              <a:rPr lang="en-US" smtClean="0"/>
              <a:pPr defTabSz="926982"/>
              <a:t>22</a:t>
            </a:fld>
            <a:endParaRPr lang="en-US" dirty="0" smtClean="0"/>
          </a:p>
        </p:txBody>
      </p:sp>
      <p:sp>
        <p:nvSpPr>
          <p:cNvPr id="79875" name="Rectangle 2"/>
          <p:cNvSpPr>
            <a:spLocks noGrp="1" noRot="1" noChangeAspect="1" noChangeArrowheads="1" noTextEdit="1"/>
          </p:cNvSpPr>
          <p:nvPr>
            <p:ph type="sldImg"/>
          </p:nvPr>
        </p:nvSpPr>
        <p:spPr>
          <a:ln/>
        </p:spPr>
      </p:sp>
      <p:sp>
        <p:nvSpPr>
          <p:cNvPr id="79876" name="Rectangle 4"/>
          <p:cNvSpPr>
            <a:spLocks noGrp="1" noChangeArrowheads="1"/>
          </p:cNvSpPr>
          <p:nvPr>
            <p:ph type="body" idx="1"/>
          </p:nvPr>
        </p:nvSpPr>
        <p:spPr>
          <a:noFill/>
          <a:ln/>
        </p:spPr>
        <p:txBody>
          <a:bodyPr/>
          <a:lstStyle/>
          <a:p>
            <a:pPr eaLnBrk="1" hangingPunct="1"/>
            <a:r>
              <a:rPr lang="en-US" smtClean="0">
                <a:cs typeface="Times New Roman" pitchFamily="18" charset="0"/>
              </a:rPr>
              <a:t>To get started with </a:t>
            </a:r>
            <a:r>
              <a:rPr lang="en-US" i="1" smtClean="0">
                <a:cs typeface="Times New Roman" pitchFamily="18" charset="0"/>
              </a:rPr>
              <a:t>My Workplace</a:t>
            </a:r>
            <a:r>
              <a:rPr lang="en-US" smtClean="0">
                <a:cs typeface="Times New Roman" pitchFamily="18" charset="0"/>
              </a:rPr>
              <a:t>, log-in using your existing user name and password. </a:t>
            </a:r>
            <a:r>
              <a:rPr lang="en-US" smtClean="0"/>
              <a:t>The systems will prompt you to select your responsibility code. As a manager or supervisor, select </a:t>
            </a:r>
            <a:r>
              <a:rPr lang="en-US" i="1" smtClean="0"/>
              <a:t>My Workplace</a:t>
            </a:r>
            <a:r>
              <a:rPr lang="en-US" smtClean="0"/>
              <a:t>.</a:t>
            </a:r>
          </a:p>
          <a:p>
            <a:pPr eaLnBrk="1" hangingPunct="1"/>
            <a:r>
              <a:rPr lang="en-US" smtClean="0"/>
              <a:t>On the </a:t>
            </a:r>
            <a:r>
              <a:rPr lang="en-US" i="1" smtClean="0"/>
              <a:t>My Workplace</a:t>
            </a:r>
            <a:r>
              <a:rPr lang="en-US" smtClean="0"/>
              <a:t> Home Page, you will see all actions awaiting for your attention and your employee’s information.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dirty="0" smtClean="0"/>
              <a:t>This is only available to Technicians.  AGRs who are Supervisors do not have a My Biz account.</a:t>
            </a:r>
            <a:r>
              <a:rPr lang="en-US" baseline="0" dirty="0" smtClean="0"/>
              <a:t>  </a:t>
            </a:r>
            <a:endParaRPr lang="en-US" dirty="0" smtClean="0"/>
          </a:p>
        </p:txBody>
      </p:sp>
      <p:sp>
        <p:nvSpPr>
          <p:cNvPr id="80900" name="Slide Number Placeholder 3"/>
          <p:cNvSpPr>
            <a:spLocks noGrp="1"/>
          </p:cNvSpPr>
          <p:nvPr>
            <p:ph type="sldNum" sz="quarter" idx="5"/>
          </p:nvPr>
        </p:nvSpPr>
        <p:spPr>
          <a:noFill/>
        </p:spPr>
        <p:txBody>
          <a:bodyPr/>
          <a:lstStyle/>
          <a:p>
            <a:pPr defTabSz="928570"/>
            <a:fld id="{546047FB-B179-4442-B55C-4F7C5CCB900B}" type="slidenum">
              <a:rPr lang="en-US" smtClean="0"/>
              <a:pPr defTabSz="928570"/>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935039" y="4414838"/>
            <a:ext cx="5140325" cy="4183062"/>
          </a:xfrm>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Employees who are not in</a:t>
            </a:r>
            <a:r>
              <a:rPr lang="en-US" baseline="0" dirty="0" smtClean="0"/>
              <a:t> a Supervisor position WILL not have a My Workplace.  AGR employees who Supervise a Technician/s will have only a My Workplace</a:t>
            </a:r>
            <a:endParaRPr lang="en-US" dirty="0"/>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Email address is essential to the new PAA as this</a:t>
            </a:r>
            <a:r>
              <a:rPr lang="en-US" baseline="0" dirty="0" smtClean="0"/>
              <a:t> is where notification of Performance Plan, interim reviews and assessments will be emailed.  This MUST be a work email.  The LRS in HRO updates these as well. </a:t>
            </a:r>
            <a:endParaRPr lang="en-US" dirty="0"/>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dirty="0" smtClean="0"/>
              <a:t>This is the EMPLOYEE view of PAA.  </a:t>
            </a:r>
          </a:p>
        </p:txBody>
      </p:sp>
      <p:sp>
        <p:nvSpPr>
          <p:cNvPr id="82948" name="Slide Number Placeholder 3"/>
          <p:cNvSpPr>
            <a:spLocks noGrp="1"/>
          </p:cNvSpPr>
          <p:nvPr>
            <p:ph type="sldNum" sz="quarter" idx="5"/>
          </p:nvPr>
        </p:nvSpPr>
        <p:spPr>
          <a:noFill/>
        </p:spPr>
        <p:txBody>
          <a:bodyPr/>
          <a:lstStyle/>
          <a:p>
            <a:pPr defTabSz="928570"/>
            <a:fld id="{3A2AB943-3E1F-4B32-8710-5C98DA22B580}" type="slidenum">
              <a:rPr lang="en-US" smtClean="0"/>
              <a:pPr defTabSz="928570"/>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31746"/>
            <a:fld id="{AADD200C-8472-4642-95FC-21B7041ADC56}" type="slidenum">
              <a:rPr lang="en-US" smtClean="0"/>
              <a:pPr defTabSz="931746"/>
              <a:t>3</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401639" y="4414838"/>
            <a:ext cx="6286500" cy="4494212"/>
          </a:xfrm>
          <a:noFill/>
          <a:ln/>
        </p:spPr>
        <p:txBody>
          <a:bodyPr/>
          <a:lstStyle/>
          <a:p>
            <a:pPr eaLnBrk="1" hangingPunct="1">
              <a:buFontTx/>
              <a:buNone/>
            </a:pPr>
            <a:r>
              <a:rPr lang="en-US" dirty="0" smtClean="0"/>
              <a:t>TPR 430, </a:t>
            </a:r>
            <a:r>
              <a:rPr lang="en-US" dirty="0" err="1" smtClean="0"/>
              <a:t>para</a:t>
            </a:r>
            <a:r>
              <a:rPr lang="en-US" dirty="0" smtClean="0"/>
              <a:t> 2-1 states:</a:t>
            </a:r>
            <a:r>
              <a:rPr lang="en-US" dirty="0" smtClean="0">
                <a:solidFill>
                  <a:srgbClr val="0000FF"/>
                </a:solidFill>
              </a:rPr>
              <a:t> “</a:t>
            </a:r>
            <a:r>
              <a:rPr lang="en-US" dirty="0" smtClean="0"/>
              <a:t>The appraisal period</a:t>
            </a:r>
            <a:r>
              <a:rPr lang="en-US" b="1" dirty="0" smtClean="0"/>
              <a:t> </a:t>
            </a:r>
            <a:r>
              <a:rPr lang="en-US" dirty="0" smtClean="0"/>
              <a:t>will be on an annual basis with the appraisal year; normally October 1 through September 30 each year.”</a:t>
            </a:r>
            <a:r>
              <a:rPr lang="en-US" dirty="0" smtClean="0">
                <a:solidFill>
                  <a:srgbClr val="0000FF"/>
                </a:solidFill>
              </a:rPr>
              <a:t>  *States have the flexibility to establish another appraisal period after negotiating with their bargaining unit. </a:t>
            </a:r>
          </a:p>
          <a:p>
            <a:pPr defTabSz="914284" eaLnBrk="1" hangingPunct="1">
              <a:defRPr/>
            </a:pPr>
            <a:r>
              <a:rPr lang="en-US" dirty="0" smtClean="0"/>
              <a:t>Appraisal Cycle:  Annually 01 January – 31 December</a:t>
            </a:r>
            <a:r>
              <a:rPr lang="en-US" baseline="0" dirty="0" smtClean="0"/>
              <a:t> (Although TPR 430 recommends 1Oct-30Sep)</a:t>
            </a:r>
            <a:endParaRPr lang="en-US" dirty="0" smtClean="0"/>
          </a:p>
          <a:p>
            <a:pPr eaLnBrk="1" hangingPunct="1">
              <a:buFontTx/>
              <a:buNone/>
            </a:pPr>
            <a:endParaRPr lang="en-US" dirty="0" smtClean="0"/>
          </a:p>
          <a:p>
            <a:pPr eaLnBrk="1" hangingPunct="1">
              <a:spcBef>
                <a:spcPct val="45000"/>
              </a:spcBef>
              <a:buFontTx/>
              <a:buChar char="•"/>
            </a:pPr>
            <a:r>
              <a:rPr lang="en-US" dirty="0" smtClean="0"/>
              <a:t>New Terms:</a:t>
            </a:r>
          </a:p>
          <a:p>
            <a:pPr lvl="1" eaLnBrk="1" hangingPunct="1">
              <a:spcBef>
                <a:spcPct val="45000"/>
              </a:spcBef>
              <a:buFontTx/>
              <a:buChar char="•"/>
            </a:pPr>
            <a:r>
              <a:rPr lang="en-US" dirty="0" smtClean="0"/>
              <a:t>PAA – Performance Appraisal Application Tool</a:t>
            </a:r>
          </a:p>
          <a:p>
            <a:pPr marL="457142" lvl="1" defTabSz="914284" eaLnBrk="1" hangingPunct="1">
              <a:spcBef>
                <a:spcPct val="45000"/>
              </a:spcBef>
              <a:buFontTx/>
              <a:buChar char="•"/>
              <a:defRPr/>
            </a:pPr>
            <a:r>
              <a:rPr lang="en-US" dirty="0" smtClean="0"/>
              <a:t>Critical Element is called Job Objective</a:t>
            </a:r>
          </a:p>
          <a:p>
            <a:pPr lvl="1" eaLnBrk="1" hangingPunct="1">
              <a:spcBef>
                <a:spcPct val="45000"/>
              </a:spcBef>
              <a:buFontTx/>
              <a:buChar char="•"/>
            </a:pPr>
            <a:r>
              <a:rPr lang="en-US" dirty="0" smtClean="0"/>
              <a:t>Employee Self Assessment</a:t>
            </a:r>
          </a:p>
          <a:p>
            <a:pPr lvl="1" eaLnBrk="1" hangingPunct="1">
              <a:spcBef>
                <a:spcPct val="45000"/>
              </a:spcBef>
              <a:buFontTx/>
              <a:buChar char="•"/>
            </a:pPr>
            <a:r>
              <a:rPr lang="en-US" dirty="0" smtClean="0"/>
              <a:t>Rating Official Assessment</a:t>
            </a:r>
          </a:p>
          <a:p>
            <a:pPr lvl="1" eaLnBrk="1" hangingPunct="1">
              <a:spcBef>
                <a:spcPct val="45000"/>
              </a:spcBef>
              <a:buFontTx/>
              <a:buChar char="•"/>
            </a:pPr>
            <a:r>
              <a:rPr lang="en-US" dirty="0" smtClean="0"/>
              <a:t>Higher Level Reviewer</a:t>
            </a:r>
          </a:p>
          <a:p>
            <a:pPr lvl="1" eaLnBrk="1" hangingPunct="1">
              <a:spcBef>
                <a:spcPct val="45000"/>
              </a:spcBef>
              <a:buFontTx/>
              <a:buChar char="•"/>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pPr defTabSz="931746"/>
            <a:fld id="{0A9FD60B-517F-4AE9-90E0-20DA9E9CEC6A}" type="slidenum">
              <a:rPr lang="en-US" smtClean="0"/>
              <a:pPr defTabSz="931746"/>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Idaho will have to</a:t>
            </a:r>
            <a:r>
              <a:rPr lang="en-US" baseline="0" dirty="0" smtClean="0"/>
              <a:t> change the dates to reflect 01Jan – 31 Dec </a:t>
            </a:r>
          </a:p>
          <a:p>
            <a:r>
              <a:rPr lang="en-US" baseline="0" dirty="0" smtClean="0"/>
              <a:t>If the Rating Official or Higher Level Reviewer is not listed as a Manager or Supervisor, he/she will not receive information because he/she will not have access to My Workplace</a:t>
            </a:r>
          </a:p>
          <a:p>
            <a:endParaRPr lang="en-US" dirty="0"/>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dirty="0" smtClean="0"/>
              <a:t>This is not required but</a:t>
            </a:r>
            <a:r>
              <a:rPr lang="en-US" baseline="0" dirty="0" smtClean="0"/>
              <a:t> highly recommended</a:t>
            </a:r>
            <a:endParaRPr lang="en-US" dirty="0" smtClean="0"/>
          </a:p>
        </p:txBody>
      </p:sp>
      <p:sp>
        <p:nvSpPr>
          <p:cNvPr id="84996" name="Slide Number Placeholder 3"/>
          <p:cNvSpPr>
            <a:spLocks noGrp="1"/>
          </p:cNvSpPr>
          <p:nvPr>
            <p:ph type="sldNum" sz="quarter" idx="5"/>
          </p:nvPr>
        </p:nvSpPr>
        <p:spPr>
          <a:noFill/>
        </p:spPr>
        <p:txBody>
          <a:bodyPr/>
          <a:lstStyle/>
          <a:p>
            <a:pPr defTabSz="931746"/>
            <a:fld id="{356C0F94-0529-4067-8FFB-1CA86027CAFF}" type="slidenum">
              <a:rPr lang="en-US" smtClean="0"/>
              <a:pPr defTabSz="931746"/>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Job Objective and Critical Elements are the same. </a:t>
            </a:r>
            <a:endParaRPr lang="en-US" dirty="0"/>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date should read 01 Jan for</a:t>
            </a:r>
            <a:r>
              <a:rPr lang="en-US" baseline="0" dirty="0" smtClean="0"/>
              <a:t> current employees start date </a:t>
            </a:r>
          </a:p>
          <a:p>
            <a:r>
              <a:rPr lang="en-US" baseline="0" dirty="0" smtClean="0"/>
              <a:t>This information can be copied and pasted directly from current employee performance standards. </a:t>
            </a:r>
            <a:endParaRPr lang="en-US" dirty="0"/>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where the Employee, or the Rating</a:t>
            </a:r>
            <a:r>
              <a:rPr lang="en-US" baseline="0" dirty="0" smtClean="0"/>
              <a:t> Official would transfer it to the next level.  This view is what an employee would see.  The Rating Official will have the option to “Transfer to Higher Level Reviewer” </a:t>
            </a:r>
            <a:endParaRPr lang="en-US" dirty="0"/>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reason the email updates are important.  Idaho requires that the Email notification always be used. </a:t>
            </a:r>
            <a:endParaRPr lang="en-US" dirty="0"/>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spcBef>
                <a:spcPct val="45000"/>
              </a:spcBef>
            </a:pPr>
            <a:r>
              <a:rPr lang="en-US" dirty="0" smtClean="0"/>
              <a:t>TPR 430, National Guard Technician Performance Appraisal Program: </a:t>
            </a:r>
          </a:p>
          <a:p>
            <a:pPr eaLnBrk="1" hangingPunct="1">
              <a:lnSpc>
                <a:spcPct val="90000"/>
              </a:lnSpc>
              <a:spcBef>
                <a:spcPct val="45000"/>
              </a:spcBef>
              <a:buFontTx/>
              <a:buChar char="•"/>
            </a:pPr>
            <a:r>
              <a:rPr lang="en-US" dirty="0" smtClean="0"/>
              <a:t> Requires all States to comply with the new TPR 430, the Five Rating Level Evaluation Method</a:t>
            </a:r>
          </a:p>
          <a:p>
            <a:pPr eaLnBrk="1" hangingPunct="1">
              <a:lnSpc>
                <a:spcPct val="90000"/>
              </a:lnSpc>
              <a:spcBef>
                <a:spcPct val="45000"/>
              </a:spcBef>
              <a:buFontTx/>
              <a:buChar char="•"/>
            </a:pPr>
            <a:r>
              <a:rPr lang="en-US" dirty="0" smtClean="0"/>
              <a:t>Summary Level Pattern: 5 Levels  (Level 1 = Unacceptable;  thru Level 5 = Outstanding)</a:t>
            </a:r>
          </a:p>
          <a:p>
            <a:pPr eaLnBrk="1" hangingPunct="1">
              <a:lnSpc>
                <a:spcPct val="90000"/>
              </a:lnSpc>
              <a:spcBef>
                <a:spcPct val="45000"/>
              </a:spcBef>
              <a:buFontTx/>
              <a:buChar char="•"/>
            </a:pPr>
            <a:r>
              <a:rPr lang="en-US" dirty="0" smtClean="0"/>
              <a:t>One Mandatory Interim Review: documented in the Performance Appraisal Application Tool </a:t>
            </a:r>
          </a:p>
          <a:p>
            <a:pPr eaLnBrk="1" hangingPunct="1">
              <a:lnSpc>
                <a:spcPct val="90000"/>
              </a:lnSpc>
              <a:spcBef>
                <a:spcPct val="45000"/>
              </a:spcBef>
              <a:buFontTx/>
              <a:buChar char="•"/>
            </a:pPr>
            <a:r>
              <a:rPr lang="en-US" dirty="0" smtClean="0"/>
              <a:t>Mandatory Supervisory Critical Element</a:t>
            </a:r>
          </a:p>
          <a:p>
            <a:pPr eaLnBrk="1" hangingPunct="1">
              <a:lnSpc>
                <a:spcPct val="90000"/>
              </a:lnSpc>
              <a:spcBef>
                <a:spcPct val="45000"/>
              </a:spcBef>
              <a:buFontTx/>
              <a:buChar char="•"/>
            </a:pPr>
            <a:r>
              <a:rPr lang="en-US" dirty="0" smtClean="0"/>
              <a:t>Close Out Assessments:  Narrative assessment used in the final annual rating of record. </a:t>
            </a:r>
          </a:p>
          <a:p>
            <a:pPr eaLnBrk="1" hangingPunct="1">
              <a:lnSpc>
                <a:spcPct val="90000"/>
              </a:lnSpc>
              <a:spcBef>
                <a:spcPct val="45000"/>
              </a:spcBef>
              <a:buFontTx/>
              <a:buChar char="•"/>
            </a:pPr>
            <a:r>
              <a:rPr lang="en-US" dirty="0" smtClean="0"/>
              <a:t>New NGB Form 430, Performance Appraisal:  electronically generated in DCPDS, </a:t>
            </a:r>
            <a:r>
              <a:rPr lang="en-US" dirty="0" err="1" smtClean="0"/>
              <a:t>MyBiz</a:t>
            </a:r>
            <a:r>
              <a:rPr lang="en-US" dirty="0" smtClean="0"/>
              <a:t>/</a:t>
            </a:r>
            <a:r>
              <a:rPr lang="en-US" dirty="0" err="1" smtClean="0"/>
              <a:t>MyWorkplace</a:t>
            </a:r>
            <a:endParaRPr lang="en-US" dirty="0" smtClean="0"/>
          </a:p>
          <a:p>
            <a:pPr lvl="1" eaLnBrk="1" hangingPunct="1">
              <a:spcBef>
                <a:spcPct val="45000"/>
              </a:spcBef>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employee, rating official</a:t>
            </a:r>
            <a:r>
              <a:rPr lang="en-US" baseline="0" dirty="0" smtClean="0"/>
              <a:t> and/or high level reviewer all now have the ability to see where the performance plan, interim review and/or assessment sit. </a:t>
            </a:r>
            <a:endParaRPr lang="en-US" dirty="0"/>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Appraisal Period Applies to Army and Air </a:t>
            </a:r>
          </a:p>
          <a:p>
            <a:r>
              <a:rPr lang="en-US" dirty="0" smtClean="0"/>
              <a:t>Technicians</a:t>
            </a:r>
            <a:r>
              <a:rPr lang="en-US" baseline="0" dirty="0" smtClean="0"/>
              <a:t> that don’t have 120 days- Contact Lt Davis at HRO </a:t>
            </a:r>
          </a:p>
          <a:p>
            <a:endParaRPr lang="en-US" dirty="0"/>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B2A41F-1BA6-4601-B604-20C55F28461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31746"/>
            <a:fld id="{CF3D5650-DF24-48A0-87BD-5A9B83EA8B7E}" type="slidenum">
              <a:rPr lang="en-US" smtClean="0"/>
              <a:pPr defTabSz="931746"/>
              <a:t>8</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700089" y="4414839"/>
            <a:ext cx="5610225" cy="4184650"/>
          </a:xfrm>
          <a:noFill/>
          <a:ln/>
        </p:spPr>
        <p:txBody>
          <a:bodyPr/>
          <a:lstStyle/>
          <a:p>
            <a:pPr eaLnBrk="1" hangingPunct="1">
              <a:lnSpc>
                <a:spcPct val="90000"/>
              </a:lnSpc>
              <a:spcBef>
                <a:spcPct val="45000"/>
              </a:spcBef>
            </a:pPr>
            <a:r>
              <a:rPr lang="en-US" dirty="0" smtClean="0"/>
              <a:t>In the Five Rating Level Evaluation Method - What Does Not Change</a:t>
            </a:r>
          </a:p>
          <a:p>
            <a:pPr eaLnBrk="1" hangingPunct="1">
              <a:lnSpc>
                <a:spcPct val="90000"/>
              </a:lnSpc>
              <a:spcBef>
                <a:spcPct val="45000"/>
              </a:spcBef>
              <a:buFontTx/>
              <a:buChar char="•"/>
            </a:pPr>
            <a:r>
              <a:rPr lang="en-US" dirty="0" smtClean="0"/>
              <a:t>Trial/Probationary Ratings</a:t>
            </a:r>
          </a:p>
          <a:p>
            <a:pPr eaLnBrk="1" hangingPunct="1">
              <a:lnSpc>
                <a:spcPct val="90000"/>
              </a:lnSpc>
              <a:spcBef>
                <a:spcPct val="45000"/>
              </a:spcBef>
              <a:buFontTx/>
              <a:buChar char="•"/>
            </a:pPr>
            <a:r>
              <a:rPr lang="en-US" dirty="0" smtClean="0"/>
              <a:t>Communicating Performance Plans</a:t>
            </a:r>
          </a:p>
          <a:p>
            <a:pPr eaLnBrk="1" hangingPunct="1">
              <a:lnSpc>
                <a:spcPct val="90000"/>
              </a:lnSpc>
              <a:spcBef>
                <a:spcPct val="45000"/>
              </a:spcBef>
              <a:buFontTx/>
              <a:buChar char="•"/>
            </a:pPr>
            <a:r>
              <a:rPr lang="en-US" dirty="0" smtClean="0"/>
              <a:t>Below Fully Successful/Unacceptable Performance</a:t>
            </a:r>
          </a:p>
          <a:p>
            <a:pPr eaLnBrk="1" hangingPunct="1">
              <a:lnSpc>
                <a:spcPct val="90000"/>
              </a:lnSpc>
              <a:spcBef>
                <a:spcPct val="45000"/>
              </a:spcBef>
              <a:buFontTx/>
              <a:buChar char="•"/>
            </a:pPr>
            <a:r>
              <a:rPr lang="en-US" dirty="0" smtClean="0"/>
              <a:t>Performance Improvement Plans</a:t>
            </a:r>
          </a:p>
          <a:p>
            <a:pPr eaLnBrk="1" hangingPunct="1">
              <a:lnSpc>
                <a:spcPct val="90000"/>
              </a:lnSpc>
              <a:spcBef>
                <a:spcPct val="45000"/>
              </a:spcBef>
              <a:buFontTx/>
              <a:buChar char="•"/>
            </a:pPr>
            <a:r>
              <a:rPr lang="en-US" dirty="0" smtClean="0"/>
              <a:t>Appeal Process</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F2B87CF-D707-4121-A7E2-FE7427868F73}" type="slidenum">
              <a:rPr lang="en-US"/>
              <a:pPr/>
              <a:t>9</a:t>
            </a:fld>
            <a:endParaRPr lang="en-US"/>
          </a:p>
        </p:txBody>
      </p:sp>
      <p:sp>
        <p:nvSpPr>
          <p:cNvPr id="283650" name="Rectangle 7"/>
          <p:cNvSpPr txBox="1">
            <a:spLocks noGrp="1" noChangeArrowheads="1"/>
          </p:cNvSpPr>
          <p:nvPr/>
        </p:nvSpPr>
        <p:spPr bwMode="auto">
          <a:xfrm>
            <a:off x="3969316" y="8829968"/>
            <a:ext cx="3039463" cy="464820"/>
          </a:xfrm>
          <a:prstGeom prst="rect">
            <a:avLst/>
          </a:prstGeom>
          <a:noFill/>
          <a:ln w="9525">
            <a:noFill/>
            <a:miter lim="800000"/>
            <a:headEnd/>
            <a:tailEnd/>
          </a:ln>
        </p:spPr>
        <p:txBody>
          <a:bodyPr lIns="93155" tIns="46579" rIns="93155" bIns="46579" anchor="b"/>
          <a:lstStyle/>
          <a:p>
            <a:pPr algn="r"/>
            <a:fld id="{69F11011-6407-406B-B30F-ED26CBBE4429}" type="slidenum">
              <a:rPr lang="en-US" sz="1200"/>
              <a:pPr algn="r"/>
              <a:t>9</a:t>
            </a:fld>
            <a:endParaRPr lang="en-US" sz="1200" dirty="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xfrm>
            <a:off x="702664" y="4417405"/>
            <a:ext cx="5606697" cy="4181766"/>
          </a:xfrm>
        </p:spPr>
        <p:txBody>
          <a:bodyPr lIns="93155" tIns="46579" rIns="93155" bIns="46579"/>
          <a:lstStyle/>
          <a:p>
            <a:r>
              <a:rPr lang="en-US" dirty="0" smtClean="0"/>
              <a:t>Employee Driven Process if desired</a:t>
            </a:r>
          </a:p>
          <a:p>
            <a:r>
              <a:rPr lang="en-US" dirty="0" smtClean="0"/>
              <a:t>Self-assessments</a:t>
            </a:r>
            <a:r>
              <a:rPr lang="en-US" baseline="0" dirty="0" smtClean="0"/>
              <a:t> and Interim Reviews</a:t>
            </a:r>
          </a:p>
          <a:p>
            <a:r>
              <a:rPr lang="en-US" baseline="0" dirty="0" smtClean="0"/>
              <a:t>Requirement to define a mission statement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98A8E91E-B339-4082-8F0C-17455CFE2D52}"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2EFF1F10-FD9D-4E71-9D42-27ED0B669AB6}"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289F0457-1B48-4AE4-AB9C-F0D739267776}"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30B03BE-32C2-43AE-96BD-EF456D98B8A3}"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F4B84A5-A553-4371-822E-AC508A87A5D4}"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D59ECBD9-85A3-400D-9C94-68BB40E38040}"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ED084B0E-DCA8-4342-88E5-F9F5337CFC6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3403A4B1-63B5-44F1-9EE7-7A679B0E42ED}"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566CB212-4936-4C56-BC6F-D88E991F0AE4}"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4D9649BA-9CC1-44B8-AEFC-B40566F888F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7B0364BA-30F8-4884-88E8-190689E4C81F}"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F9B5351-A1B4-4EE9-A704-93B6D9C5EFA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compo.dcpds.cpms.osd.mi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ompo.dcpds.cpms.osd.mil/"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compo.dcpds.cpms.osd.mil/"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533400"/>
            <a:ext cx="7772400" cy="4648200"/>
          </a:xfrm>
        </p:spPr>
        <p:txBody>
          <a:bodyPr>
            <a:normAutofit fontScale="90000"/>
          </a:bodyPr>
          <a:lstStyle/>
          <a:p>
            <a:pPr algn="ctr"/>
            <a:r>
              <a:rPr lang="en-US" dirty="0" smtClean="0"/>
              <a:t>National Guard Technician Performance Management </a:t>
            </a:r>
            <a:br>
              <a:rPr lang="en-US" dirty="0" smtClean="0"/>
            </a:br>
            <a:r>
              <a:rPr lang="en-US" dirty="0" smtClean="0"/>
              <a:t>(TPR 430 05 Nov 09)  </a:t>
            </a:r>
            <a:br>
              <a:rPr lang="en-US" dirty="0" smtClean="0"/>
            </a:br>
            <a:r>
              <a:rPr lang="en-US" dirty="0" smtClean="0"/>
              <a:t>and</a:t>
            </a:r>
            <a:br>
              <a:rPr lang="en-US" dirty="0" smtClean="0"/>
            </a:br>
            <a:r>
              <a:rPr lang="en-US" dirty="0" smtClean="0"/>
              <a:t>Performance Appraisal Application</a:t>
            </a:r>
            <a:br>
              <a:rPr lang="en-US" dirty="0" smtClean="0"/>
            </a:br>
            <a:r>
              <a:rPr lang="en-US" dirty="0" smtClean="0"/>
              <a:t>( PAA )</a:t>
            </a:r>
          </a:p>
        </p:txBody>
      </p:sp>
      <p:sp>
        <p:nvSpPr>
          <p:cNvPr id="3075" name="Subtitle 2"/>
          <p:cNvSpPr>
            <a:spLocks noGrp="1"/>
          </p:cNvSpPr>
          <p:nvPr>
            <p:ph type="subTitle" idx="1"/>
          </p:nvPr>
        </p:nvSpPr>
        <p:spPr/>
        <p:txBody>
          <a:bodyPr/>
          <a:lstStyle/>
          <a:p>
            <a:r>
              <a:rPr lang="en-US"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457200" y="1066800"/>
            <a:ext cx="8382000" cy="5029200"/>
          </a:xfrm>
          <a:noFill/>
        </p:spPr>
        <p:txBody>
          <a:bodyPr>
            <a:normAutofit fontScale="92500" lnSpcReduction="10000"/>
          </a:bodyPr>
          <a:lstStyle/>
          <a:p>
            <a:pPr marL="457200" indent="-457200" eaLnBrk="1" hangingPunct="1">
              <a:lnSpc>
                <a:spcPct val="90000"/>
              </a:lnSpc>
              <a:buFontTx/>
              <a:buNone/>
            </a:pPr>
            <a:r>
              <a:rPr lang="en-US" sz="2800" b="1" dirty="0" smtClean="0"/>
              <a:t>Employees are encouraged to:</a:t>
            </a:r>
            <a:r>
              <a:rPr lang="en-US" sz="2800" dirty="0" smtClean="0"/>
              <a:t> </a:t>
            </a:r>
          </a:p>
          <a:p>
            <a:pPr marL="457200" indent="-457200" eaLnBrk="1" hangingPunct="1">
              <a:lnSpc>
                <a:spcPct val="90000"/>
              </a:lnSpc>
              <a:buFontTx/>
              <a:buNone/>
            </a:pPr>
            <a:endParaRPr lang="en-US" sz="2800" dirty="0" smtClean="0"/>
          </a:p>
          <a:p>
            <a:pPr marL="457200" indent="-457200" eaLnBrk="1" hangingPunct="1">
              <a:lnSpc>
                <a:spcPct val="90000"/>
              </a:lnSpc>
            </a:pPr>
            <a:r>
              <a:rPr lang="en-US" sz="2800" dirty="0" smtClean="0"/>
              <a:t>Participate in the development of critical elements</a:t>
            </a:r>
          </a:p>
          <a:p>
            <a:pPr marL="457200" indent="-457200" eaLnBrk="1" hangingPunct="1">
              <a:lnSpc>
                <a:spcPct val="90000"/>
              </a:lnSpc>
            </a:pPr>
            <a:endParaRPr lang="en-US" sz="2800" dirty="0" smtClean="0"/>
          </a:p>
          <a:p>
            <a:pPr marL="457200" indent="-457200" eaLnBrk="1" hangingPunct="1">
              <a:lnSpc>
                <a:spcPct val="90000"/>
              </a:lnSpc>
            </a:pPr>
            <a:r>
              <a:rPr lang="en-US" sz="2800" dirty="0" smtClean="0"/>
              <a:t>Identify and record their accomplishments</a:t>
            </a:r>
          </a:p>
          <a:p>
            <a:pPr marL="857250" lvl="1" indent="-457200">
              <a:lnSpc>
                <a:spcPct val="90000"/>
              </a:lnSpc>
            </a:pPr>
            <a:r>
              <a:rPr lang="en-US" sz="2400" dirty="0" smtClean="0">
                <a:solidFill>
                  <a:srgbClr val="0000FF"/>
                </a:solidFill>
              </a:rPr>
              <a:t>Journal Option </a:t>
            </a:r>
            <a:endParaRPr lang="en-US" sz="2800" dirty="0" smtClean="0">
              <a:solidFill>
                <a:srgbClr val="0000FF"/>
              </a:solidFill>
            </a:endParaRPr>
          </a:p>
          <a:p>
            <a:pPr marL="457200" indent="-457200" eaLnBrk="1" hangingPunct="1">
              <a:lnSpc>
                <a:spcPct val="90000"/>
              </a:lnSpc>
            </a:pPr>
            <a:r>
              <a:rPr lang="en-US" sz="2800" dirty="0" smtClean="0"/>
              <a:t>Participate in interim reviews and the end-of-year assessments, including the self-assessment</a:t>
            </a:r>
          </a:p>
          <a:p>
            <a:pPr marL="457200" indent="-457200" eaLnBrk="1" hangingPunct="1">
              <a:lnSpc>
                <a:spcPct val="90000"/>
              </a:lnSpc>
              <a:buFontTx/>
              <a:buNone/>
            </a:pPr>
            <a:r>
              <a:rPr lang="en-US" sz="2800" dirty="0" smtClean="0"/>
              <a:t> </a:t>
            </a:r>
          </a:p>
          <a:p>
            <a:pPr marL="457200" indent="-457200" eaLnBrk="1" hangingPunct="1">
              <a:lnSpc>
                <a:spcPct val="90000"/>
              </a:lnSpc>
            </a:pPr>
            <a:r>
              <a:rPr lang="en-US" sz="2800" dirty="0" smtClean="0"/>
              <a:t>Understand the link between their performance expectations, organization, mission and goals</a:t>
            </a:r>
          </a:p>
          <a:p>
            <a:pPr marL="457200" indent="-457200" eaLnBrk="1" hangingPunct="1">
              <a:lnSpc>
                <a:spcPct val="90000"/>
              </a:lnSpc>
            </a:pPr>
            <a:endParaRPr lang="en-US" dirty="0" smtClean="0"/>
          </a:p>
        </p:txBody>
      </p:sp>
      <p:sp>
        <p:nvSpPr>
          <p:cNvPr id="13315" name="Rectangle 3"/>
          <p:cNvSpPr>
            <a:spLocks noGrp="1" noChangeArrowheads="1"/>
          </p:cNvSpPr>
          <p:nvPr>
            <p:ph type="title"/>
          </p:nvPr>
        </p:nvSpPr>
        <p:spPr>
          <a:xfrm>
            <a:off x="1371600" y="304800"/>
            <a:ext cx="6781800" cy="762000"/>
          </a:xfrm>
          <a:noFill/>
        </p:spPr>
        <p:txBody>
          <a:bodyPr>
            <a:normAutofit/>
          </a:bodyPr>
          <a:lstStyle/>
          <a:p>
            <a:pPr eaLnBrk="1" hangingPunct="1"/>
            <a:r>
              <a:rPr lang="en-US" sz="3600" b="1" dirty="0" smtClean="0">
                <a:solidFill>
                  <a:schemeClr val="tx1"/>
                </a:solidFill>
              </a:rPr>
              <a:t>Employee’s Responsibilities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152400" y="1143000"/>
            <a:ext cx="8839200" cy="5410200"/>
          </a:xfrm>
        </p:spPr>
        <p:txBody>
          <a:bodyPr>
            <a:normAutofit lnSpcReduction="10000"/>
          </a:bodyPr>
          <a:lstStyle/>
          <a:p>
            <a:pPr eaLnBrk="1" hangingPunct="1"/>
            <a:r>
              <a:rPr lang="en-US" sz="2600" dirty="0" smtClean="0"/>
              <a:t>Ensure employees are trained on performance management to include PAA</a:t>
            </a:r>
          </a:p>
          <a:p>
            <a:pPr eaLnBrk="1" hangingPunct="1"/>
            <a:r>
              <a:rPr lang="en-US" sz="2600" dirty="0" smtClean="0"/>
              <a:t>Develop critical elements aligned to mission goals and objectives</a:t>
            </a:r>
          </a:p>
          <a:p>
            <a:pPr eaLnBrk="1" hangingPunct="1"/>
            <a:r>
              <a:rPr lang="en-US" sz="2600" dirty="0" smtClean="0"/>
              <a:t>Communicate performance expectations to employees and hold them accountable for achieving them</a:t>
            </a:r>
          </a:p>
          <a:p>
            <a:pPr eaLnBrk="1" hangingPunct="1"/>
            <a:r>
              <a:rPr lang="en-US" sz="2600" dirty="0" smtClean="0"/>
              <a:t>Provide employee feedback</a:t>
            </a:r>
            <a:r>
              <a:rPr lang="en-US" sz="2600" dirty="0" smtClean="0">
                <a:cs typeface="Arial" charset="0"/>
              </a:rPr>
              <a:t>—</a:t>
            </a:r>
            <a:r>
              <a:rPr lang="en-US" sz="2600" dirty="0" smtClean="0"/>
              <a:t>at least one annual interim review </a:t>
            </a:r>
          </a:p>
          <a:p>
            <a:pPr eaLnBrk="1" hangingPunct="1"/>
            <a:r>
              <a:rPr lang="en-US" sz="2600" dirty="0" smtClean="0"/>
              <a:t>Foster and reward excellent performance</a:t>
            </a:r>
          </a:p>
          <a:p>
            <a:pPr eaLnBrk="1" hangingPunct="1"/>
            <a:r>
              <a:rPr lang="en-US" sz="2600" dirty="0" smtClean="0"/>
              <a:t>Address poor performance</a:t>
            </a:r>
          </a:p>
          <a:p>
            <a:pPr eaLnBrk="1" hangingPunct="1"/>
            <a:r>
              <a:rPr lang="en-US" sz="2600" dirty="0" smtClean="0"/>
              <a:t>Make meaningful performance distinctions among employees</a:t>
            </a:r>
          </a:p>
        </p:txBody>
      </p:sp>
      <p:sp>
        <p:nvSpPr>
          <p:cNvPr id="14338" name="Rectangle 2"/>
          <p:cNvSpPr>
            <a:spLocks noGrp="1" noChangeArrowheads="1"/>
          </p:cNvSpPr>
          <p:nvPr>
            <p:ph type="title"/>
          </p:nvPr>
        </p:nvSpPr>
        <p:spPr>
          <a:xfrm>
            <a:off x="990600" y="0"/>
            <a:ext cx="7467600" cy="1066800"/>
          </a:xfrm>
          <a:noFill/>
        </p:spPr>
        <p:txBody>
          <a:bodyPr/>
          <a:lstStyle/>
          <a:p>
            <a:pPr eaLnBrk="1" hangingPunct="1"/>
            <a:r>
              <a:rPr lang="en-US" sz="3600" b="1" dirty="0" smtClean="0">
                <a:solidFill>
                  <a:schemeClr val="tx1"/>
                </a:solidFill>
              </a:rPr>
              <a:t>Rater’s Responsibilities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381000" y="1600200"/>
            <a:ext cx="8534400" cy="4953000"/>
          </a:xfrm>
        </p:spPr>
        <p:txBody>
          <a:bodyPr>
            <a:normAutofit/>
          </a:bodyPr>
          <a:lstStyle/>
          <a:p>
            <a:pPr eaLnBrk="1" hangingPunct="1">
              <a:lnSpc>
                <a:spcPct val="90000"/>
              </a:lnSpc>
            </a:pPr>
            <a:r>
              <a:rPr lang="en-US" sz="2800" dirty="0" smtClean="0">
                <a:solidFill>
                  <a:srgbClr val="000000"/>
                </a:solidFill>
              </a:rPr>
              <a:t>Be involved in the performance management process throughout the rating period </a:t>
            </a:r>
          </a:p>
          <a:p>
            <a:pPr eaLnBrk="1" hangingPunct="1">
              <a:lnSpc>
                <a:spcPct val="90000"/>
              </a:lnSpc>
            </a:pPr>
            <a:r>
              <a:rPr lang="en-US" sz="2800" dirty="0" smtClean="0">
                <a:solidFill>
                  <a:srgbClr val="000000"/>
                </a:solidFill>
              </a:rPr>
              <a:t>Ensure organizational goals are communicated to subordinate supervisors and employees</a:t>
            </a:r>
          </a:p>
          <a:p>
            <a:pPr eaLnBrk="1" hangingPunct="1">
              <a:lnSpc>
                <a:spcPct val="90000"/>
              </a:lnSpc>
            </a:pPr>
            <a:r>
              <a:rPr lang="en-US" sz="2800" dirty="0" smtClean="0">
                <a:solidFill>
                  <a:srgbClr val="000000"/>
                </a:solidFill>
              </a:rPr>
              <a:t>Ensure equitable and consistent application of, and compliance with, performance management requirements by all subordinate raters</a:t>
            </a:r>
          </a:p>
          <a:p>
            <a:pPr eaLnBrk="1" hangingPunct="1">
              <a:lnSpc>
                <a:spcPct val="90000"/>
              </a:lnSpc>
            </a:pPr>
            <a:r>
              <a:rPr lang="en-US" sz="2800" dirty="0" smtClean="0">
                <a:solidFill>
                  <a:srgbClr val="000000"/>
                </a:solidFill>
              </a:rPr>
              <a:t>Ensure Supervisors/Raters have Mandatory Critical Element </a:t>
            </a:r>
          </a:p>
          <a:p>
            <a:pPr eaLnBrk="1" hangingPunct="1">
              <a:lnSpc>
                <a:spcPct val="90000"/>
              </a:lnSpc>
            </a:pPr>
            <a:endParaRPr lang="en-US" dirty="0" smtClean="0"/>
          </a:p>
        </p:txBody>
      </p:sp>
      <p:sp>
        <p:nvSpPr>
          <p:cNvPr id="15363" name="Rectangle 3"/>
          <p:cNvSpPr>
            <a:spLocks noGrp="1" noChangeArrowheads="1"/>
          </p:cNvSpPr>
          <p:nvPr>
            <p:ph type="title"/>
          </p:nvPr>
        </p:nvSpPr>
        <p:spPr>
          <a:xfrm>
            <a:off x="1219200" y="304800"/>
            <a:ext cx="6705600" cy="1066800"/>
          </a:xfrm>
          <a:noFill/>
        </p:spPr>
        <p:txBody>
          <a:bodyPr>
            <a:normAutofit fontScale="90000"/>
          </a:bodyPr>
          <a:lstStyle/>
          <a:p>
            <a:pPr eaLnBrk="1" hangingPunct="1"/>
            <a:r>
              <a:rPr lang="en-US" sz="3600" b="1" dirty="0" smtClean="0">
                <a:solidFill>
                  <a:schemeClr val="tx1"/>
                </a:solidFill>
              </a:rPr>
              <a:t>Higher Level </a:t>
            </a:r>
            <a:br>
              <a:rPr lang="en-US" sz="3600" b="1" dirty="0" smtClean="0">
                <a:solidFill>
                  <a:schemeClr val="tx1"/>
                </a:solidFill>
              </a:rPr>
            </a:br>
            <a:r>
              <a:rPr lang="en-US" sz="3600" b="1" dirty="0" smtClean="0">
                <a:solidFill>
                  <a:schemeClr val="tx1"/>
                </a:solidFill>
              </a:rPr>
              <a:t>Reviewer Responsibilities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228600" y="1066801"/>
            <a:ext cx="8686800" cy="4952999"/>
          </a:xfrm>
        </p:spPr>
        <p:txBody>
          <a:bodyPr>
            <a:normAutofit lnSpcReduction="10000"/>
          </a:bodyPr>
          <a:lstStyle/>
          <a:p>
            <a:pPr eaLnBrk="1" hangingPunct="1">
              <a:spcBef>
                <a:spcPct val="50000"/>
              </a:spcBef>
            </a:pPr>
            <a:r>
              <a:rPr lang="en-US" sz="2600" dirty="0" smtClean="0"/>
              <a:t>Critical elements must be linked to the mission</a:t>
            </a:r>
          </a:p>
          <a:p>
            <a:pPr eaLnBrk="1" hangingPunct="1">
              <a:spcBef>
                <a:spcPct val="50000"/>
              </a:spcBef>
            </a:pPr>
            <a:r>
              <a:rPr lang="en-US" sz="2600" dirty="0" smtClean="0"/>
              <a:t>Minimum of 2 critical elements and maximum of 10 critical elements; key responsibilities must be captured as critical elements to define expectations</a:t>
            </a:r>
          </a:p>
          <a:p>
            <a:pPr eaLnBrk="1" hangingPunct="1">
              <a:spcBef>
                <a:spcPct val="50000"/>
              </a:spcBef>
            </a:pPr>
            <a:r>
              <a:rPr lang="en-US" sz="2600" dirty="0" smtClean="0"/>
              <a:t>Mandatory Supervisory Critical Element</a:t>
            </a:r>
          </a:p>
          <a:p>
            <a:pPr eaLnBrk="1" hangingPunct="1">
              <a:spcBef>
                <a:spcPct val="50000"/>
              </a:spcBef>
            </a:pPr>
            <a:r>
              <a:rPr lang="en-US" sz="2600" dirty="0" smtClean="0"/>
              <a:t>Critical elements must be in the SMART format</a:t>
            </a:r>
          </a:p>
          <a:p>
            <a:pPr>
              <a:spcBef>
                <a:spcPct val="50000"/>
              </a:spcBef>
            </a:pPr>
            <a:r>
              <a:rPr lang="en-US" sz="2600" dirty="0" smtClean="0"/>
              <a:t>Position description, mission and goals used to establish critical elements.</a:t>
            </a:r>
          </a:p>
          <a:p>
            <a:pPr eaLnBrk="1" hangingPunct="1">
              <a:spcBef>
                <a:spcPct val="50000"/>
              </a:spcBef>
            </a:pPr>
            <a:r>
              <a:rPr lang="en-US" sz="2600" b="1" dirty="0" smtClean="0"/>
              <a:t>Communicate Expected Results </a:t>
            </a:r>
          </a:p>
          <a:p>
            <a:pPr eaLnBrk="1" hangingPunct="1">
              <a:spcBef>
                <a:spcPct val="50000"/>
              </a:spcBef>
            </a:pPr>
            <a:endParaRPr lang="en-US" sz="2800" dirty="0" smtClean="0"/>
          </a:p>
        </p:txBody>
      </p:sp>
      <p:sp>
        <p:nvSpPr>
          <p:cNvPr id="17411" name="Rectangle 3"/>
          <p:cNvSpPr>
            <a:spLocks noGrp="1" noChangeArrowheads="1"/>
          </p:cNvSpPr>
          <p:nvPr>
            <p:ph type="title"/>
          </p:nvPr>
        </p:nvSpPr>
        <p:spPr>
          <a:xfrm>
            <a:off x="685800" y="228600"/>
            <a:ext cx="8077200" cy="762000"/>
          </a:xfrm>
          <a:noFill/>
        </p:spPr>
        <p:txBody>
          <a:bodyPr>
            <a:normAutofit/>
          </a:bodyPr>
          <a:lstStyle/>
          <a:p>
            <a:pPr eaLnBrk="1" hangingPunct="1"/>
            <a:r>
              <a:rPr lang="en-US" sz="3600" b="1" dirty="0" smtClean="0">
                <a:solidFill>
                  <a:schemeClr val="tx1"/>
                </a:solidFill>
              </a:rPr>
              <a:t>Requirements for Critical Elements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457200" y="1752600"/>
            <a:ext cx="8205788" cy="4572000"/>
          </a:xfrm>
        </p:spPr>
        <p:txBody>
          <a:bodyPr/>
          <a:lstStyle/>
          <a:p>
            <a:pPr marL="234950" indent="-234950" eaLnBrk="1" hangingPunct="1"/>
            <a:r>
              <a:rPr lang="en-US" b="1" smtClean="0">
                <a:solidFill>
                  <a:srgbClr val="0000FF"/>
                </a:solidFill>
              </a:rPr>
              <a:t>SMART</a:t>
            </a:r>
            <a:r>
              <a:rPr lang="en-US" smtClean="0"/>
              <a:t> is a framework for developing (and evaluating) Critical Elements</a:t>
            </a:r>
          </a:p>
          <a:p>
            <a:pPr marL="3032125" lvl="2" indent="-268288" eaLnBrk="1" hangingPunct="1">
              <a:buFont typeface="Webdings" pitchFamily="18" charset="2"/>
              <a:buNone/>
            </a:pPr>
            <a:r>
              <a:rPr lang="en-US" sz="2800" b="1" u="sng" smtClean="0">
                <a:solidFill>
                  <a:srgbClr val="0000FF"/>
                </a:solidFill>
              </a:rPr>
              <a:t>S</a:t>
            </a:r>
            <a:r>
              <a:rPr lang="en-US" sz="2800" smtClean="0"/>
              <a:t>pecific</a:t>
            </a:r>
          </a:p>
          <a:p>
            <a:pPr marL="3032125" lvl="2" indent="-268288" eaLnBrk="1" hangingPunct="1">
              <a:buFont typeface="Webdings" pitchFamily="18" charset="2"/>
              <a:buNone/>
            </a:pPr>
            <a:r>
              <a:rPr lang="en-US" sz="2800" b="1" u="sng" smtClean="0">
                <a:solidFill>
                  <a:srgbClr val="0000FF"/>
                </a:solidFill>
              </a:rPr>
              <a:t>M</a:t>
            </a:r>
            <a:r>
              <a:rPr lang="en-US" sz="2800" smtClean="0"/>
              <a:t>easurable</a:t>
            </a:r>
          </a:p>
          <a:p>
            <a:pPr marL="3032125" lvl="2" indent="-268288" eaLnBrk="1" hangingPunct="1">
              <a:buFont typeface="Webdings" pitchFamily="18" charset="2"/>
              <a:buNone/>
            </a:pPr>
            <a:r>
              <a:rPr lang="en-US" sz="2800" b="1" u="sng" smtClean="0">
                <a:solidFill>
                  <a:srgbClr val="0000FF"/>
                </a:solidFill>
              </a:rPr>
              <a:t>A</a:t>
            </a:r>
            <a:r>
              <a:rPr lang="en-US" sz="2800" smtClean="0"/>
              <a:t>ligned</a:t>
            </a:r>
          </a:p>
          <a:p>
            <a:pPr marL="3032125" lvl="2" indent="-268288" eaLnBrk="1" hangingPunct="1">
              <a:buFont typeface="Webdings" pitchFamily="18" charset="2"/>
              <a:buNone/>
            </a:pPr>
            <a:r>
              <a:rPr lang="en-US" sz="2800" b="1" u="sng" smtClean="0">
                <a:solidFill>
                  <a:srgbClr val="0000FF"/>
                </a:solidFill>
              </a:rPr>
              <a:t>R</a:t>
            </a:r>
            <a:r>
              <a:rPr lang="en-US" sz="2800" smtClean="0"/>
              <a:t>ealistic/Relevant</a:t>
            </a:r>
          </a:p>
          <a:p>
            <a:pPr marL="3032125" lvl="2" indent="-268288" eaLnBrk="1" hangingPunct="1">
              <a:buFont typeface="Webdings" pitchFamily="18" charset="2"/>
              <a:buNone/>
            </a:pPr>
            <a:r>
              <a:rPr lang="en-US" sz="2800" b="1" u="sng" smtClean="0">
                <a:solidFill>
                  <a:srgbClr val="0000FF"/>
                </a:solidFill>
              </a:rPr>
              <a:t>T</a:t>
            </a:r>
            <a:r>
              <a:rPr lang="en-US" sz="2800" smtClean="0"/>
              <a:t>imed</a:t>
            </a:r>
          </a:p>
        </p:txBody>
      </p:sp>
      <p:sp>
        <p:nvSpPr>
          <p:cNvPr id="18435" name="Rectangle 3"/>
          <p:cNvSpPr>
            <a:spLocks noGrp="1" noChangeArrowheads="1"/>
          </p:cNvSpPr>
          <p:nvPr>
            <p:ph type="title"/>
          </p:nvPr>
        </p:nvSpPr>
        <p:spPr>
          <a:xfrm>
            <a:off x="228600" y="228600"/>
            <a:ext cx="8763000" cy="1143000"/>
          </a:xfrm>
          <a:noFill/>
        </p:spPr>
        <p:txBody>
          <a:bodyPr>
            <a:normAutofit fontScale="90000"/>
          </a:bodyPr>
          <a:lstStyle/>
          <a:p>
            <a:pPr eaLnBrk="1" hangingPunct="1"/>
            <a:r>
              <a:rPr lang="en-US" sz="3600" b="1" dirty="0" smtClean="0">
                <a:solidFill>
                  <a:schemeClr val="tx1"/>
                </a:solidFill>
              </a:rPr>
              <a:t>Develop Critical Elements for an Employee Using the SMART Format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152400" y="1600200"/>
            <a:ext cx="8763000" cy="5029200"/>
          </a:xfrm>
        </p:spPr>
        <p:txBody>
          <a:bodyPr/>
          <a:lstStyle/>
          <a:p>
            <a:r>
              <a:rPr lang="en-US" dirty="0" smtClean="0"/>
              <a:t>CE #1: </a:t>
            </a:r>
            <a:r>
              <a:rPr lang="en-US" dirty="0" smtClean="0">
                <a:solidFill>
                  <a:srgbClr val="0000FF"/>
                </a:solidFill>
              </a:rPr>
              <a:t>Transition to the new Performance Appraisal Program:  </a:t>
            </a:r>
            <a:r>
              <a:rPr lang="en-US" dirty="0" smtClean="0"/>
              <a:t>IAW TPR 430,</a:t>
            </a:r>
            <a:r>
              <a:rPr lang="en-US" dirty="0" smtClean="0">
                <a:solidFill>
                  <a:srgbClr val="0000FF"/>
                </a:solidFill>
              </a:rPr>
              <a:t> </a:t>
            </a:r>
            <a:r>
              <a:rPr lang="en-US" dirty="0" smtClean="0"/>
              <a:t>provide policy guidance and training to technicians and technician supervisors to assist them in transitioning to the new Performance Appraisal program, PAA; submit a written report NLT 15 Sep 10 on efforts taken to meet the stated objective. Submit a final report by 31 Dec 10. </a:t>
            </a:r>
          </a:p>
        </p:txBody>
      </p:sp>
      <p:sp>
        <p:nvSpPr>
          <p:cNvPr id="24578" name="Title 1"/>
          <p:cNvSpPr>
            <a:spLocks noGrp="1"/>
          </p:cNvSpPr>
          <p:nvPr>
            <p:ph type="title"/>
          </p:nvPr>
        </p:nvSpPr>
        <p:spPr/>
        <p:txBody>
          <a:bodyPr>
            <a:normAutofit fontScale="90000"/>
          </a:bodyPr>
          <a:lstStyle/>
          <a:p>
            <a:r>
              <a:rPr lang="en-US" sz="4400" dirty="0" smtClean="0">
                <a:solidFill>
                  <a:schemeClr val="tx1"/>
                </a:solidFill>
              </a:rPr>
              <a:t>Ms Prophet’s </a:t>
            </a:r>
            <a:r>
              <a:rPr lang="en-US" dirty="0" smtClean="0">
                <a:solidFill>
                  <a:schemeClr val="tx1"/>
                </a:solidFill>
              </a:rPr>
              <a:t>Critical Element</a:t>
            </a:r>
            <a:br>
              <a:rPr lang="en-US" dirty="0" smtClean="0">
                <a:solidFill>
                  <a:schemeClr val="tx1"/>
                </a:solidFill>
              </a:rPr>
            </a:br>
            <a:r>
              <a:rPr lang="en-US" dirty="0" smtClean="0">
                <a:solidFill>
                  <a:schemeClr val="tx1"/>
                </a:solidFill>
              </a:rPr>
              <a:t>for 1 Jan 10 – 31 Dec 10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81000" y="1295400"/>
            <a:ext cx="8382000" cy="5334000"/>
          </a:xfrm>
        </p:spPr>
        <p:txBody>
          <a:bodyPr/>
          <a:lstStyle/>
          <a:p>
            <a:pPr eaLnBrk="1" hangingPunct="1">
              <a:lnSpc>
                <a:spcPct val="90000"/>
              </a:lnSpc>
            </a:pPr>
            <a:r>
              <a:rPr lang="en-US" b="1" smtClean="0">
                <a:solidFill>
                  <a:srgbClr val="0000FF"/>
                </a:solidFill>
              </a:rPr>
              <a:t>S</a:t>
            </a:r>
            <a:r>
              <a:rPr lang="en-US" smtClean="0"/>
              <a:t>ituation:</a:t>
            </a:r>
            <a:r>
              <a:rPr lang="en-US" sz="2400" smtClean="0"/>
              <a:t>  </a:t>
            </a:r>
            <a:r>
              <a:rPr lang="en-US" sz="2800" smtClean="0"/>
              <a:t>Describe the conditions under which you achieved your critical elements </a:t>
            </a:r>
          </a:p>
          <a:p>
            <a:pPr eaLnBrk="1" hangingPunct="1">
              <a:lnSpc>
                <a:spcPct val="90000"/>
              </a:lnSpc>
            </a:pPr>
            <a:endParaRPr lang="en-US" sz="2800" smtClean="0"/>
          </a:p>
          <a:p>
            <a:pPr eaLnBrk="1" hangingPunct="1">
              <a:lnSpc>
                <a:spcPct val="90000"/>
              </a:lnSpc>
            </a:pPr>
            <a:r>
              <a:rPr lang="en-US" b="1" smtClean="0">
                <a:solidFill>
                  <a:srgbClr val="0000FF"/>
                </a:solidFill>
              </a:rPr>
              <a:t>T</a:t>
            </a:r>
            <a:r>
              <a:rPr lang="en-US" smtClean="0"/>
              <a:t>ask:</a:t>
            </a:r>
            <a:r>
              <a:rPr lang="en-US" sz="2400" smtClean="0"/>
              <a:t>  </a:t>
            </a:r>
            <a:r>
              <a:rPr lang="en-US" sz="2800" smtClean="0"/>
              <a:t>Describe what you did during the year to create the results you achieved.</a:t>
            </a:r>
          </a:p>
          <a:p>
            <a:pPr eaLnBrk="1" hangingPunct="1">
              <a:lnSpc>
                <a:spcPct val="90000"/>
              </a:lnSpc>
            </a:pPr>
            <a:endParaRPr lang="en-US" sz="2800" smtClean="0"/>
          </a:p>
          <a:p>
            <a:pPr eaLnBrk="1" hangingPunct="1">
              <a:lnSpc>
                <a:spcPct val="90000"/>
              </a:lnSpc>
            </a:pPr>
            <a:r>
              <a:rPr lang="en-US" b="1" smtClean="0">
                <a:solidFill>
                  <a:srgbClr val="0033CC"/>
                </a:solidFill>
              </a:rPr>
              <a:t>A</a:t>
            </a:r>
            <a:r>
              <a:rPr lang="en-US" smtClean="0"/>
              <a:t>ction/</a:t>
            </a:r>
            <a:r>
              <a:rPr lang="en-US" b="1" smtClean="0">
                <a:solidFill>
                  <a:srgbClr val="0000FF"/>
                </a:solidFill>
              </a:rPr>
              <a:t>A</a:t>
            </a:r>
            <a:r>
              <a:rPr lang="en-US" smtClean="0"/>
              <a:t>ctivity:</a:t>
            </a:r>
            <a:r>
              <a:rPr lang="en-US" sz="2400" smtClean="0"/>
              <a:t>  </a:t>
            </a:r>
            <a:r>
              <a:rPr lang="en-US" sz="2800" smtClean="0"/>
              <a:t>Include additional activities you completed, or actions you took that contributed to your results</a:t>
            </a:r>
          </a:p>
          <a:p>
            <a:pPr eaLnBrk="1" hangingPunct="1">
              <a:lnSpc>
                <a:spcPct val="90000"/>
              </a:lnSpc>
            </a:pPr>
            <a:endParaRPr lang="en-US" sz="2400" smtClean="0"/>
          </a:p>
          <a:p>
            <a:pPr eaLnBrk="1" hangingPunct="1">
              <a:lnSpc>
                <a:spcPct val="90000"/>
              </a:lnSpc>
            </a:pPr>
            <a:r>
              <a:rPr lang="en-US" b="1" smtClean="0">
                <a:solidFill>
                  <a:srgbClr val="0000FF"/>
                </a:solidFill>
              </a:rPr>
              <a:t>R</a:t>
            </a:r>
            <a:r>
              <a:rPr lang="en-US" smtClean="0"/>
              <a:t>esult:</a:t>
            </a:r>
            <a:r>
              <a:rPr lang="en-US" sz="2400" smtClean="0"/>
              <a:t>  </a:t>
            </a:r>
            <a:r>
              <a:rPr lang="en-US" sz="2800" smtClean="0"/>
              <a:t>Describe what you accomplished.</a:t>
            </a:r>
            <a:r>
              <a:rPr lang="en-US" smtClean="0"/>
              <a:t> </a:t>
            </a:r>
          </a:p>
        </p:txBody>
      </p:sp>
      <p:sp>
        <p:nvSpPr>
          <p:cNvPr id="25604" name="Slide Number Placeholder 3"/>
          <p:cNvSpPr>
            <a:spLocks noGrp="1"/>
          </p:cNvSpPr>
          <p:nvPr>
            <p:ph type="sldNum" sz="quarter" idx="12"/>
          </p:nvPr>
        </p:nvSpPr>
        <p:spPr>
          <a:noFill/>
        </p:spPr>
        <p:txBody>
          <a:bodyPr/>
          <a:lstStyle/>
          <a:p>
            <a:fld id="{D7B26D6F-CD10-4D1C-A3BE-10856BD939C4}" type="slidenum">
              <a:rPr lang="en-US" smtClean="0"/>
              <a:pPr/>
              <a:t>16</a:t>
            </a:fld>
            <a:endParaRPr lang="en-US" smtClean="0"/>
          </a:p>
        </p:txBody>
      </p:sp>
      <p:sp>
        <p:nvSpPr>
          <p:cNvPr id="25602" name="Rectangle 2"/>
          <p:cNvSpPr>
            <a:spLocks noGrp="1" noChangeArrowheads="1"/>
          </p:cNvSpPr>
          <p:nvPr>
            <p:ph type="title"/>
          </p:nvPr>
        </p:nvSpPr>
        <p:spPr>
          <a:xfrm>
            <a:off x="609600" y="228600"/>
            <a:ext cx="7620000" cy="914400"/>
          </a:xfrm>
          <a:noFill/>
        </p:spPr>
        <p:txBody>
          <a:bodyPr>
            <a:normAutofit fontScale="90000"/>
          </a:bodyPr>
          <a:lstStyle/>
          <a:p>
            <a:pPr eaLnBrk="1" hangingPunct="1"/>
            <a:r>
              <a:rPr lang="en-US" sz="3600" b="1" dirty="0" smtClean="0">
                <a:solidFill>
                  <a:schemeClr val="tx1"/>
                </a:solidFill>
              </a:rPr>
              <a:t>The Self Assessment using the</a:t>
            </a:r>
            <a:br>
              <a:rPr lang="en-US" sz="3600" b="1" dirty="0" smtClean="0">
                <a:solidFill>
                  <a:schemeClr val="tx1"/>
                </a:solidFill>
              </a:rPr>
            </a:br>
            <a:r>
              <a:rPr lang="en-US" sz="3600" b="1" dirty="0" smtClean="0">
                <a:solidFill>
                  <a:schemeClr val="tx1"/>
                </a:solidFill>
              </a:rPr>
              <a:t>STAR Format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228600" y="1371600"/>
            <a:ext cx="8763000" cy="5257800"/>
          </a:xfrm>
        </p:spPr>
        <p:txBody>
          <a:bodyPr/>
          <a:lstStyle/>
          <a:p>
            <a:r>
              <a:rPr lang="en-US" sz="2800" dirty="0" smtClean="0">
                <a:solidFill>
                  <a:srgbClr val="0000FF"/>
                </a:solidFill>
              </a:rPr>
              <a:t>Situation</a:t>
            </a:r>
            <a:r>
              <a:rPr lang="en-US" sz="2800" dirty="0" smtClean="0"/>
              <a:t>:  </a:t>
            </a:r>
            <a:r>
              <a:rPr lang="en-US" sz="2400" dirty="0" smtClean="0"/>
              <a:t>From 01 Jan 10 to 31 Aug 10, traveled to 8 locations throughout the state to conduct Performance Management and Performance Appraisal Application Tool Training.</a:t>
            </a:r>
          </a:p>
          <a:p>
            <a:r>
              <a:rPr lang="en-US" sz="2800" dirty="0" smtClean="0">
                <a:solidFill>
                  <a:srgbClr val="0000FF"/>
                </a:solidFill>
              </a:rPr>
              <a:t>Tasks</a:t>
            </a:r>
            <a:r>
              <a:rPr lang="en-US" sz="2800" dirty="0" smtClean="0"/>
              <a:t>:  </a:t>
            </a:r>
            <a:r>
              <a:rPr lang="en-US" sz="2400" dirty="0" smtClean="0"/>
              <a:t>At training events, met with techs/</a:t>
            </a:r>
            <a:r>
              <a:rPr lang="en-US" sz="2400" dirty="0" err="1" smtClean="0"/>
              <a:t>supv</a:t>
            </a:r>
            <a:r>
              <a:rPr lang="en-US" sz="2400" dirty="0" smtClean="0"/>
              <a:t>/mgrs to clarify process and procedures used in the new appraisal program</a:t>
            </a:r>
          </a:p>
          <a:p>
            <a:r>
              <a:rPr lang="en-US" sz="2800" dirty="0" smtClean="0">
                <a:solidFill>
                  <a:srgbClr val="0000FF"/>
                </a:solidFill>
              </a:rPr>
              <a:t>Actions/Activities:</a:t>
            </a:r>
            <a:r>
              <a:rPr lang="en-US" sz="2800" dirty="0" smtClean="0"/>
              <a:t>  </a:t>
            </a:r>
            <a:r>
              <a:rPr lang="en-US" sz="2400" dirty="0" smtClean="0"/>
              <a:t>Prior to training events met with HRO, Staff, State leadership and Union Officials to discuss mission/training requirements</a:t>
            </a:r>
          </a:p>
          <a:p>
            <a:r>
              <a:rPr lang="en-US" sz="2800" dirty="0" smtClean="0">
                <a:solidFill>
                  <a:srgbClr val="0000FF"/>
                </a:solidFill>
              </a:rPr>
              <a:t>Results:</a:t>
            </a:r>
            <a:r>
              <a:rPr lang="en-US" sz="2800" dirty="0" smtClean="0"/>
              <a:t>  </a:t>
            </a:r>
            <a:r>
              <a:rPr lang="en-US" sz="2400" dirty="0" smtClean="0"/>
              <a:t>Conducted 29 classes; </a:t>
            </a:r>
            <a:r>
              <a:rPr lang="en-US" sz="2400" b="1" u="sng" smtClean="0"/>
              <a:t>1587</a:t>
            </a:r>
            <a:r>
              <a:rPr lang="en-US" sz="2400" smtClean="0"/>
              <a:t> technicians                     	trained </a:t>
            </a:r>
            <a:r>
              <a:rPr lang="en-US" sz="2400" dirty="0" smtClean="0"/>
              <a:t>on the new PM program</a:t>
            </a:r>
          </a:p>
        </p:txBody>
      </p:sp>
      <p:sp>
        <p:nvSpPr>
          <p:cNvPr id="26626" name="Title 1"/>
          <p:cNvSpPr>
            <a:spLocks noGrp="1"/>
          </p:cNvSpPr>
          <p:nvPr>
            <p:ph type="title"/>
          </p:nvPr>
        </p:nvSpPr>
        <p:spPr>
          <a:xfrm>
            <a:off x="457200" y="274638"/>
            <a:ext cx="8229600" cy="1096962"/>
          </a:xfrm>
        </p:spPr>
        <p:txBody>
          <a:bodyPr>
            <a:normAutofit fontScale="90000"/>
          </a:bodyPr>
          <a:lstStyle/>
          <a:p>
            <a:r>
              <a:rPr lang="en-US" sz="4000" dirty="0" smtClean="0">
                <a:solidFill>
                  <a:schemeClr val="tx1"/>
                </a:solidFill>
              </a:rPr>
              <a:t>Ms Prophet’s STAR</a:t>
            </a:r>
            <a:br>
              <a:rPr lang="en-US" sz="4000" dirty="0" smtClean="0">
                <a:solidFill>
                  <a:schemeClr val="tx1"/>
                </a:solidFill>
              </a:rPr>
            </a:br>
            <a:r>
              <a:rPr lang="en-US" sz="4000" dirty="0" smtClean="0">
                <a:solidFill>
                  <a:schemeClr val="tx1"/>
                </a:solidFill>
              </a:rPr>
              <a:t>Self Assessment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3"/>
          <p:cNvSpPr>
            <a:spLocks noGrp="1" noChangeArrowheads="1"/>
          </p:cNvSpPr>
          <p:nvPr>
            <p:ph type="subTitle" idx="1"/>
          </p:nvPr>
        </p:nvSpPr>
        <p:spPr>
          <a:xfrm>
            <a:off x="381000" y="2514600"/>
            <a:ext cx="8448675" cy="1752600"/>
          </a:xfrm>
        </p:spPr>
        <p:txBody>
          <a:bodyPr lIns="0" tIns="0" rIns="0" bIns="0"/>
          <a:lstStyle/>
          <a:p>
            <a:pPr eaLnBrk="1" hangingPunct="1"/>
            <a:r>
              <a:rPr lang="en-US" b="1" smtClean="0"/>
              <a:t> </a:t>
            </a:r>
          </a:p>
        </p:txBody>
      </p:sp>
      <p:sp>
        <p:nvSpPr>
          <p:cNvPr id="31747" name="Text Box 4"/>
          <p:cNvSpPr txBox="1">
            <a:spLocks noChangeArrowheads="1"/>
          </p:cNvSpPr>
          <p:nvPr/>
        </p:nvSpPr>
        <p:spPr bwMode="auto">
          <a:xfrm>
            <a:off x="247650" y="5162550"/>
            <a:ext cx="8639175" cy="701675"/>
          </a:xfrm>
          <a:prstGeom prst="rect">
            <a:avLst/>
          </a:prstGeom>
          <a:solidFill>
            <a:schemeClr val="bg1"/>
          </a:solidFill>
          <a:ln w="9525">
            <a:noFill/>
            <a:miter lim="800000"/>
            <a:headEnd/>
            <a:tailEnd/>
          </a:ln>
        </p:spPr>
        <p:txBody>
          <a:bodyPr>
            <a:spAutoFit/>
          </a:bodyPr>
          <a:lstStyle/>
          <a:p>
            <a:pPr>
              <a:spcBef>
                <a:spcPct val="50000"/>
              </a:spcBef>
            </a:pPr>
            <a:r>
              <a:rPr lang="en-US" sz="1000"/>
              <a:t>Disclaimer:  “My Biz and associated web pages are web-based tools created by the Department of Defense (DoD) as part of the Defense Civilian Personnel Data system (DCPDS) to allow DoD personnel access to and management of their individual personnel records.  The DoD My Biz and associated tools can be accessed only by authorized DoD personnel within a .mil network.  The DoD My Biz tool has no association with any private or other enterprise using “MyBiz” in whole or in part as a title or logo.”</a:t>
            </a:r>
          </a:p>
        </p:txBody>
      </p:sp>
      <p:pic>
        <p:nvPicPr>
          <p:cNvPr id="31748" name="Picture 8" descr="CPM_MyBizLogo"/>
          <p:cNvPicPr>
            <a:picLocks noChangeAspect="1" noChangeArrowheads="1"/>
          </p:cNvPicPr>
          <p:nvPr/>
        </p:nvPicPr>
        <p:blipFill>
          <a:blip r:embed="rId3" cstate="print"/>
          <a:srcRect/>
          <a:stretch>
            <a:fillRect/>
          </a:stretch>
        </p:blipFill>
        <p:spPr bwMode="auto">
          <a:xfrm>
            <a:off x="1447800" y="1143000"/>
            <a:ext cx="5651500" cy="1524000"/>
          </a:xfrm>
          <a:prstGeom prst="rect">
            <a:avLst/>
          </a:prstGeom>
          <a:noFill/>
          <a:ln w="9525">
            <a:noFill/>
            <a:miter lim="800000"/>
            <a:headEnd/>
            <a:tailEnd/>
          </a:ln>
        </p:spPr>
      </p:pic>
      <p:pic>
        <p:nvPicPr>
          <p:cNvPr id="31749" name="Picture 8" descr="CPM_MyWorkplaceLogo"/>
          <p:cNvPicPr>
            <a:picLocks noChangeAspect="1" noChangeArrowheads="1"/>
          </p:cNvPicPr>
          <p:nvPr/>
        </p:nvPicPr>
        <p:blipFill>
          <a:blip r:embed="rId4" cstate="print"/>
          <a:srcRect l="23099" b="29167"/>
          <a:stretch>
            <a:fillRect/>
          </a:stretch>
        </p:blipFill>
        <p:spPr bwMode="auto">
          <a:xfrm>
            <a:off x="2209800" y="2743200"/>
            <a:ext cx="5073650" cy="106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8"/>
          <p:cNvSpPr>
            <a:spLocks noGrp="1" noChangeArrowheads="1"/>
          </p:cNvSpPr>
          <p:nvPr>
            <p:ph idx="1"/>
          </p:nvPr>
        </p:nvSpPr>
        <p:spPr>
          <a:xfrm>
            <a:off x="533400" y="1219200"/>
            <a:ext cx="8077200" cy="4133850"/>
          </a:xfrm>
        </p:spPr>
        <p:txBody>
          <a:bodyPr>
            <a:normAutofit fontScale="25000" lnSpcReduction="20000"/>
          </a:bodyPr>
          <a:lstStyle/>
          <a:p>
            <a:pPr marL="0" indent="0" eaLnBrk="1" hangingPunct="1">
              <a:spcBef>
                <a:spcPct val="0"/>
              </a:spcBef>
              <a:buFontTx/>
              <a:buNone/>
            </a:pPr>
            <a:r>
              <a:rPr lang="en-US" sz="8000" b="1" dirty="0" smtClean="0">
                <a:cs typeface="Times New Roman" pitchFamily="18" charset="0"/>
              </a:rPr>
              <a:t>Defense Civilian Personnel Data System </a:t>
            </a:r>
          </a:p>
          <a:p>
            <a:pPr marL="0" indent="0" eaLnBrk="1" hangingPunct="1">
              <a:spcBef>
                <a:spcPct val="0"/>
              </a:spcBef>
              <a:buFontTx/>
              <a:buNone/>
            </a:pPr>
            <a:r>
              <a:rPr lang="en-US" sz="8000" b="1" dirty="0" smtClean="0">
                <a:cs typeface="Times New Roman" pitchFamily="18" charset="0"/>
              </a:rPr>
              <a:t>(DCPDS) is maintained by Human Resources Office and contains:</a:t>
            </a:r>
          </a:p>
          <a:p>
            <a:pPr marL="0" indent="0" eaLnBrk="1" hangingPunct="1">
              <a:spcBef>
                <a:spcPct val="0"/>
              </a:spcBef>
              <a:buFontTx/>
              <a:buNone/>
            </a:pPr>
            <a:endParaRPr lang="en-US" sz="6200" b="1" dirty="0" smtClean="0">
              <a:cs typeface="Times New Roman" pitchFamily="18" charset="0"/>
            </a:endParaRPr>
          </a:p>
          <a:p>
            <a:pPr marL="0" indent="0" eaLnBrk="1" hangingPunct="1"/>
            <a:r>
              <a:rPr lang="en-US" sz="8000" b="1" dirty="0" smtClean="0">
                <a:cs typeface="Times New Roman" pitchFamily="18" charset="0"/>
              </a:rPr>
              <a:t>Official technician civilian personnel records  </a:t>
            </a:r>
          </a:p>
          <a:p>
            <a:pPr marL="0" indent="0" eaLnBrk="1" hangingPunct="1"/>
            <a:r>
              <a:rPr lang="en-US" sz="8000" b="1" dirty="0" smtClean="0">
                <a:cs typeface="Times New Roman" pitchFamily="18" charset="0"/>
              </a:rPr>
              <a:t>Active Guard Reserve (AGR) records </a:t>
            </a:r>
          </a:p>
          <a:p>
            <a:pPr marL="0" indent="0"/>
            <a:endParaRPr lang="en-US" sz="6200" b="1" u="sng" dirty="0" smtClean="0"/>
          </a:p>
          <a:p>
            <a:pPr marL="0" indent="0"/>
            <a:r>
              <a:rPr lang="en-US" sz="8000" b="1" dirty="0" smtClean="0"/>
              <a:t>Users will log into the Self Service Applications from any military computer using their Common Access Card (CAC) via the DCPDS Portal at </a:t>
            </a:r>
            <a:r>
              <a:rPr lang="en-US" sz="8000" b="1" u="sng" dirty="0" smtClean="0">
                <a:hlinkClick r:id="rId3"/>
              </a:rPr>
              <a:t>https://compo.dcpds.cpms.osd.mil</a:t>
            </a:r>
            <a:r>
              <a:rPr lang="en-US" sz="8000" b="1" dirty="0" smtClean="0"/>
              <a:t>.  Initially users will be required to complete a CAC registration within the DCPDS Portal.  Once registered, users that hold a CAC will no longer be required to enter their user name and password each time they access the Self Service applications. </a:t>
            </a:r>
            <a:endParaRPr lang="en-US" sz="8000" b="1" dirty="0" smtClean="0">
              <a:cs typeface="Times New Roman" pitchFamily="18" charset="0"/>
            </a:endParaRPr>
          </a:p>
          <a:p>
            <a:pPr marL="0" indent="0" eaLnBrk="1" hangingPunct="1"/>
            <a:endParaRPr lang="en-US" sz="2800" b="1" dirty="0" smtClean="0">
              <a:cs typeface="Times New Roman" pitchFamily="18" charset="0"/>
            </a:endParaRPr>
          </a:p>
          <a:p>
            <a:pPr marL="0" indent="0" eaLnBrk="1" hangingPunct="1">
              <a:buFontTx/>
              <a:buNone/>
            </a:pPr>
            <a:endParaRPr lang="en-US" sz="2800" b="1" dirty="0" smtClean="0">
              <a:cs typeface="Times New Roman" pitchFamily="18" charset="0"/>
            </a:endParaRPr>
          </a:p>
          <a:p>
            <a:pPr marL="0" indent="0" eaLnBrk="1" hangingPunct="1">
              <a:buFontTx/>
              <a:buNone/>
            </a:pPr>
            <a:endParaRPr lang="en-US" sz="2800" b="1" dirty="0" smtClean="0">
              <a:cs typeface="Times New Roman" pitchFamily="18" charset="0"/>
            </a:endParaRPr>
          </a:p>
          <a:p>
            <a:pPr marL="0" indent="0" eaLnBrk="1" hangingPunct="1">
              <a:buFontTx/>
              <a:buNone/>
            </a:pPr>
            <a:r>
              <a:rPr lang="en-US" sz="2800" b="1" dirty="0" smtClean="0">
                <a:cs typeface="Times New Roman" pitchFamily="18" charset="0"/>
              </a:rPr>
              <a:t> </a:t>
            </a:r>
          </a:p>
          <a:p>
            <a:pPr marL="0" indent="0" eaLnBrk="1" hangingPunct="1">
              <a:buFontTx/>
              <a:buNone/>
            </a:pPr>
            <a:endParaRPr lang="en-US" sz="2800" b="1" dirty="0" smtClean="0">
              <a:cs typeface="Times New Roman" pitchFamily="18" charset="0"/>
            </a:endParaRPr>
          </a:p>
          <a:p>
            <a:pPr marL="0" indent="0" eaLnBrk="1" hangingPunct="1"/>
            <a:endParaRPr lang="en-US" sz="2800" dirty="0" smtClean="0">
              <a:cs typeface="Times New Roman" pitchFamily="18" charset="0"/>
            </a:endParaRPr>
          </a:p>
          <a:p>
            <a:pPr marL="0" indent="0" algn="ctr" eaLnBrk="1" hangingPunct="1">
              <a:lnSpc>
                <a:spcPts val="2600"/>
              </a:lnSpc>
              <a:spcBef>
                <a:spcPts val="1800"/>
              </a:spcBef>
              <a:buFontTx/>
              <a:buNone/>
            </a:pPr>
            <a:endParaRPr lang="en-US" sz="4800" b="1" dirty="0" smtClean="0">
              <a:cs typeface="Times New Roman" pitchFamily="18" charset="0"/>
            </a:endParaRPr>
          </a:p>
          <a:p>
            <a:pPr marL="0" indent="0" eaLnBrk="1" hangingPunct="1"/>
            <a:endParaRPr lang="en-US" sz="3300" dirty="0" smtClean="0"/>
          </a:p>
        </p:txBody>
      </p:sp>
      <p:sp>
        <p:nvSpPr>
          <p:cNvPr id="32770" name="Rectangle 7"/>
          <p:cNvSpPr>
            <a:spLocks noGrp="1" noChangeArrowheads="1"/>
          </p:cNvSpPr>
          <p:nvPr>
            <p:ph type="title"/>
          </p:nvPr>
        </p:nvSpPr>
        <p:spPr/>
        <p:txBody>
          <a:bodyPr/>
          <a:lstStyle/>
          <a:p>
            <a:pPr eaLnBrk="1" hangingPunct="1"/>
            <a:r>
              <a:rPr lang="en-US" sz="4000" b="1" dirty="0" smtClean="0">
                <a:solidFill>
                  <a:schemeClr val="tx1"/>
                </a:solidFill>
              </a:rPr>
              <a:t>System Overview </a:t>
            </a:r>
            <a:endParaRPr lang="en-US" sz="4000" dirty="0" smtClean="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609600" y="1524000"/>
            <a:ext cx="7848600" cy="4724400"/>
          </a:xfrm>
        </p:spPr>
        <p:txBody>
          <a:bodyPr/>
          <a:lstStyle/>
          <a:p>
            <a:pPr eaLnBrk="1" hangingPunct="1"/>
            <a:r>
              <a:rPr lang="en-US" sz="3200" dirty="0" smtClean="0"/>
              <a:t>What Changes</a:t>
            </a:r>
          </a:p>
          <a:p>
            <a:pPr eaLnBrk="1" hangingPunct="1"/>
            <a:r>
              <a:rPr lang="en-US" sz="3200" dirty="0" smtClean="0"/>
              <a:t>What Does Not Change </a:t>
            </a:r>
          </a:p>
          <a:p>
            <a:pPr eaLnBrk="1" hangingPunct="1"/>
            <a:r>
              <a:rPr lang="en-US" sz="3200" dirty="0" smtClean="0"/>
              <a:t>Performance Appraisal Process</a:t>
            </a:r>
          </a:p>
          <a:p>
            <a:pPr eaLnBrk="1" hangingPunct="1"/>
            <a:r>
              <a:rPr lang="en-US" sz="3200" dirty="0" smtClean="0"/>
              <a:t>Description of Responsibilities</a:t>
            </a:r>
          </a:p>
          <a:p>
            <a:pPr eaLnBrk="1" hangingPunct="1"/>
            <a:r>
              <a:rPr lang="en-US" sz="3200" dirty="0" smtClean="0"/>
              <a:t>Critical Elements &amp; Self Assessments</a:t>
            </a:r>
          </a:p>
          <a:p>
            <a:pPr eaLnBrk="1" hangingPunct="1"/>
            <a:r>
              <a:rPr lang="en-US" sz="3200" dirty="0" smtClean="0"/>
              <a:t>Brief Look My Biz &amp; My Workplace</a:t>
            </a:r>
          </a:p>
          <a:p>
            <a:pPr eaLnBrk="1" hangingPunct="1"/>
            <a:r>
              <a:rPr lang="en-US" sz="3200" dirty="0" smtClean="0"/>
              <a:t>Specific to Idaho Information </a:t>
            </a:r>
          </a:p>
          <a:p>
            <a:pPr eaLnBrk="1" hangingPunct="1"/>
            <a:endParaRPr lang="en-US" sz="2800" dirty="0" smtClean="0">
              <a:solidFill>
                <a:srgbClr val="000000"/>
              </a:solidFill>
            </a:endParaRPr>
          </a:p>
        </p:txBody>
      </p:sp>
      <p:sp>
        <p:nvSpPr>
          <p:cNvPr id="4098" name="Rectangle 2"/>
          <p:cNvSpPr>
            <a:spLocks noGrp="1" noChangeArrowheads="1"/>
          </p:cNvSpPr>
          <p:nvPr>
            <p:ph type="title"/>
          </p:nvPr>
        </p:nvSpPr>
        <p:spPr>
          <a:xfrm>
            <a:off x="838200" y="304800"/>
            <a:ext cx="7620000" cy="914400"/>
          </a:xfrm>
        </p:spPr>
        <p:txBody>
          <a:bodyPr anchor="t"/>
          <a:lstStyle/>
          <a:p>
            <a:pPr eaLnBrk="1" hangingPunct="1"/>
            <a:r>
              <a:rPr lang="en-US" b="1" dirty="0" smtClean="0">
                <a:solidFill>
                  <a:schemeClr val="tx1"/>
                </a:solidFill>
              </a:rPr>
              <a:t>Overview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709613" y="2794000"/>
            <a:ext cx="8123237" cy="3025775"/>
          </a:xfrm>
        </p:spPr>
        <p:txBody>
          <a:bodyPr>
            <a:normAutofit fontScale="92500"/>
          </a:bodyPr>
          <a:lstStyle/>
          <a:p>
            <a:r>
              <a:rPr lang="en-US" sz="2800" smtClean="0"/>
              <a:t>View your personnel information 24/7 (from a military networked computer only)	</a:t>
            </a:r>
          </a:p>
          <a:p>
            <a:r>
              <a:rPr lang="en-US" sz="2800" smtClean="0">
                <a:cs typeface="Times New Roman" pitchFamily="18" charset="0"/>
              </a:rPr>
              <a:t>Update specific fields of personal information</a:t>
            </a:r>
          </a:p>
          <a:p>
            <a:pPr eaLnBrk="1" hangingPunct="1">
              <a:spcAft>
                <a:spcPts val="1200"/>
              </a:spcAft>
            </a:pPr>
            <a:r>
              <a:rPr lang="en-US" sz="2800" smtClean="0"/>
              <a:t>Print their Notification of Personnel Actions</a:t>
            </a:r>
          </a:p>
          <a:p>
            <a:r>
              <a:rPr lang="en-US" sz="2800" smtClean="0"/>
              <a:t>Provide input on performance plans and accomplishments for performance appraisals</a:t>
            </a:r>
          </a:p>
        </p:txBody>
      </p:sp>
      <p:sp>
        <p:nvSpPr>
          <p:cNvPr id="33794" name="Rectangle 2"/>
          <p:cNvSpPr>
            <a:spLocks noGrp="1" noChangeArrowheads="1"/>
          </p:cNvSpPr>
          <p:nvPr>
            <p:ph type="title"/>
          </p:nvPr>
        </p:nvSpPr>
        <p:spPr>
          <a:xfrm>
            <a:off x="457200" y="274638"/>
            <a:ext cx="8229600" cy="792162"/>
          </a:xfrm>
        </p:spPr>
        <p:txBody>
          <a:bodyPr/>
          <a:lstStyle/>
          <a:p>
            <a:r>
              <a:rPr lang="en-US" sz="4000" b="1" dirty="0" smtClean="0">
                <a:solidFill>
                  <a:schemeClr val="tx1"/>
                </a:solidFill>
                <a:cs typeface="Times New Roman" pitchFamily="18" charset="0"/>
              </a:rPr>
              <a:t>What is </a:t>
            </a:r>
            <a:r>
              <a:rPr lang="en-US" sz="4000" b="1" i="1" dirty="0" smtClean="0">
                <a:solidFill>
                  <a:schemeClr val="tx1"/>
                </a:solidFill>
                <a:cs typeface="Times New Roman" pitchFamily="18" charset="0"/>
              </a:rPr>
              <a:t>My Biz</a:t>
            </a:r>
            <a:r>
              <a:rPr lang="en-US" sz="4000" dirty="0" smtClean="0">
                <a:solidFill>
                  <a:schemeClr val="tx1"/>
                </a:solidFill>
                <a:cs typeface="Times New Roman" pitchFamily="18" charset="0"/>
              </a:rPr>
              <a:t>?</a:t>
            </a:r>
          </a:p>
        </p:txBody>
      </p:sp>
      <p:sp>
        <p:nvSpPr>
          <p:cNvPr id="33796" name="Text Box 4"/>
          <p:cNvSpPr txBox="1">
            <a:spLocks noChangeArrowheads="1"/>
          </p:cNvSpPr>
          <p:nvPr/>
        </p:nvSpPr>
        <p:spPr bwMode="auto">
          <a:xfrm>
            <a:off x="681038" y="1185863"/>
            <a:ext cx="7773987" cy="1752600"/>
          </a:xfrm>
          <a:prstGeom prst="rect">
            <a:avLst/>
          </a:prstGeom>
          <a:noFill/>
          <a:ln w="9525">
            <a:noFill/>
            <a:miter lim="800000"/>
            <a:headEnd/>
            <a:tailEnd/>
          </a:ln>
        </p:spPr>
        <p:txBody>
          <a:bodyPr lIns="0" tIns="0" rIns="0" bIns="0">
            <a:spAutoFit/>
          </a:bodyPr>
          <a:lstStyle/>
          <a:p>
            <a:pPr>
              <a:lnSpc>
                <a:spcPts val="2600"/>
              </a:lnSpc>
              <a:spcBef>
                <a:spcPct val="20000"/>
              </a:spcBef>
            </a:pPr>
            <a:r>
              <a:rPr lang="en-US" sz="2800" i="1">
                <a:cs typeface="Times New Roman" pitchFamily="18" charset="0"/>
              </a:rPr>
              <a:t>My Biz</a:t>
            </a:r>
            <a:r>
              <a:rPr lang="en-US" sz="2800">
                <a:cs typeface="Times New Roman" pitchFamily="18" charset="0"/>
              </a:rPr>
              <a:t> allows technicians access to their official civilian personnel information residing in the Defense Civilian Personnel Data System (DCPDS).  </a:t>
            </a:r>
          </a:p>
          <a:p>
            <a:pPr>
              <a:lnSpc>
                <a:spcPts val="2600"/>
              </a:lnSpc>
              <a:spcBef>
                <a:spcPct val="20000"/>
              </a:spcBef>
            </a:pPr>
            <a:r>
              <a:rPr lang="en-US" sz="2800">
                <a:cs typeface="Times New Roman" pitchFamily="18" charset="0"/>
              </a:rPr>
              <a:t>		</a:t>
            </a:r>
          </a:p>
        </p:txBody>
      </p:sp>
      <p:sp>
        <p:nvSpPr>
          <p:cNvPr id="33797" name="Rectangle 6"/>
          <p:cNvSpPr>
            <a:spLocks noChangeArrowheads="1"/>
          </p:cNvSpPr>
          <p:nvPr/>
        </p:nvSpPr>
        <p:spPr bwMode="auto">
          <a:xfrm>
            <a:off x="195263" y="6400800"/>
            <a:ext cx="8948737" cy="457200"/>
          </a:xfrm>
          <a:prstGeom prst="rect">
            <a:avLst/>
          </a:prstGeom>
          <a:noFill/>
          <a:ln w="9525">
            <a:noFill/>
            <a:miter lim="800000"/>
            <a:headEnd/>
            <a:tailEnd/>
          </a:ln>
        </p:spPr>
        <p:txBody>
          <a:bodyPr anchor="ctr" anchorCtr="1"/>
          <a:lstStyle/>
          <a:p>
            <a:pPr algn="r"/>
            <a:endParaRPr lang="en-US" sz="14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0"/>
            <a:ext cx="8229600" cy="1143000"/>
          </a:xfrm>
        </p:spPr>
        <p:txBody>
          <a:bodyPr/>
          <a:lstStyle/>
          <a:p>
            <a:pPr eaLnBrk="1" hangingPunct="1"/>
            <a:r>
              <a:rPr lang="en-US" sz="4000" b="1" dirty="0" smtClean="0">
                <a:solidFill>
                  <a:schemeClr val="tx1"/>
                </a:solidFill>
                <a:cs typeface="Times New Roman" pitchFamily="18" charset="0"/>
              </a:rPr>
              <a:t>What is</a:t>
            </a:r>
            <a:r>
              <a:rPr lang="en-US" sz="4000" b="1" i="1" dirty="0" smtClean="0">
                <a:solidFill>
                  <a:schemeClr val="tx1"/>
                </a:solidFill>
                <a:cs typeface="Times New Roman" pitchFamily="18" charset="0"/>
              </a:rPr>
              <a:t> My Workplace? </a:t>
            </a:r>
            <a:r>
              <a:rPr lang="en-US" sz="4000" dirty="0" smtClean="0">
                <a:solidFill>
                  <a:schemeClr val="tx1"/>
                </a:solidFill>
                <a:cs typeface="Times New Roman" pitchFamily="18" charset="0"/>
              </a:rPr>
              <a:t> </a:t>
            </a:r>
          </a:p>
        </p:txBody>
      </p:sp>
      <p:sp>
        <p:nvSpPr>
          <p:cNvPr id="34819" name="Rectangle 3"/>
          <p:cNvSpPr>
            <a:spLocks noGrp="1" noChangeArrowheads="1"/>
          </p:cNvSpPr>
          <p:nvPr>
            <p:ph type="body" idx="4294967295"/>
          </p:nvPr>
        </p:nvSpPr>
        <p:spPr>
          <a:xfrm>
            <a:off x="0" y="2895600"/>
            <a:ext cx="7827963" cy="3216275"/>
          </a:xfrm>
        </p:spPr>
        <p:txBody>
          <a:bodyPr/>
          <a:lstStyle/>
          <a:p>
            <a:pPr eaLnBrk="1" hangingPunct="1">
              <a:spcAft>
                <a:spcPts val="1200"/>
              </a:spcAft>
            </a:pPr>
            <a:r>
              <a:rPr lang="en-US" sz="2400" smtClean="0"/>
              <a:t>View your employees’ personnel information 24/7 (from a military networked computer only)</a:t>
            </a:r>
          </a:p>
          <a:p>
            <a:pPr eaLnBrk="1" hangingPunct="1">
              <a:spcAft>
                <a:spcPts val="1200"/>
              </a:spcAft>
            </a:pPr>
            <a:r>
              <a:rPr lang="en-US" sz="2400" smtClean="0"/>
              <a:t>Print their Notification of Personnel Actions</a:t>
            </a:r>
          </a:p>
          <a:p>
            <a:pPr eaLnBrk="1" hangingPunct="1">
              <a:spcAft>
                <a:spcPts val="1200"/>
              </a:spcAft>
            </a:pPr>
            <a:r>
              <a:rPr lang="en-US" sz="2400" smtClean="0">
                <a:cs typeface="Times New Roman" pitchFamily="18" charset="0"/>
              </a:rPr>
              <a:t>Update trial period rating</a:t>
            </a:r>
            <a:endParaRPr lang="en-US" sz="2600" smtClean="0"/>
          </a:p>
          <a:p>
            <a:pPr eaLnBrk="1" hangingPunct="1">
              <a:spcAft>
                <a:spcPts val="1200"/>
              </a:spcAft>
            </a:pPr>
            <a:r>
              <a:rPr lang="en-US" sz="2400" smtClean="0"/>
              <a:t>Develop performance plans and complete performance appraisals</a:t>
            </a:r>
          </a:p>
        </p:txBody>
      </p:sp>
      <p:sp>
        <p:nvSpPr>
          <p:cNvPr id="34820" name="Text Box 4"/>
          <p:cNvSpPr txBox="1">
            <a:spLocks noChangeArrowheads="1"/>
          </p:cNvSpPr>
          <p:nvPr/>
        </p:nvSpPr>
        <p:spPr bwMode="auto">
          <a:xfrm>
            <a:off x="681038" y="1185863"/>
            <a:ext cx="7773987" cy="1477962"/>
          </a:xfrm>
          <a:prstGeom prst="rect">
            <a:avLst/>
          </a:prstGeom>
          <a:noFill/>
          <a:ln w="9525">
            <a:noFill/>
            <a:miter lim="800000"/>
            <a:headEnd/>
            <a:tailEnd/>
          </a:ln>
        </p:spPr>
        <p:txBody>
          <a:bodyPr lIns="0" tIns="0" rIns="0" bIns="0">
            <a:spAutoFit/>
          </a:bodyPr>
          <a:lstStyle/>
          <a:p>
            <a:r>
              <a:rPr lang="en-US" sz="2400" i="1" dirty="0">
                <a:cs typeface="Times New Roman" pitchFamily="18" charset="0"/>
              </a:rPr>
              <a:t>My Workplace</a:t>
            </a:r>
            <a:r>
              <a:rPr lang="en-US" sz="2400" dirty="0">
                <a:cs typeface="Times New Roman" pitchFamily="18" charset="0"/>
              </a:rPr>
              <a:t> provides </a:t>
            </a:r>
            <a:r>
              <a:rPr lang="en-US" sz="2400" u="sng" dirty="0" smtClean="0">
                <a:cs typeface="Times New Roman" pitchFamily="18" charset="0"/>
              </a:rPr>
              <a:t>supervisors </a:t>
            </a:r>
            <a:r>
              <a:rPr lang="en-US" sz="2400" dirty="0">
                <a:cs typeface="Times New Roman" pitchFamily="18" charset="0"/>
              </a:rPr>
              <a:t>of technicians ability to </a:t>
            </a:r>
            <a:r>
              <a:rPr lang="en-US" sz="2400" u="sng" dirty="0">
                <a:cs typeface="Times New Roman" pitchFamily="18" charset="0"/>
              </a:rPr>
              <a:t>access their employees’ personnel-related information</a:t>
            </a:r>
            <a:r>
              <a:rPr lang="en-US" sz="2400" dirty="0">
                <a:cs typeface="Times New Roman" pitchFamily="18" charset="0"/>
              </a:rPr>
              <a:t> residing in the </a:t>
            </a:r>
            <a:r>
              <a:rPr lang="en-US" sz="2400" dirty="0">
                <a:solidFill>
                  <a:schemeClr val="tx2"/>
                </a:solidFill>
                <a:cs typeface="Times New Roman" pitchFamily="18" charset="0"/>
              </a:rPr>
              <a:t>Defense Civilian Personnel Data System </a:t>
            </a:r>
            <a:r>
              <a:rPr lang="en-US" sz="2400" dirty="0">
                <a:solidFill>
                  <a:srgbClr val="7030A0"/>
                </a:solidFill>
                <a:cs typeface="Times New Roman" pitchFamily="18" charset="0"/>
              </a:rPr>
              <a:t>(</a:t>
            </a:r>
            <a:r>
              <a:rPr lang="en-US" sz="2400" dirty="0">
                <a:cs typeface="Times New Roman" pitchFamily="18" charset="0"/>
              </a:rPr>
              <a:t>DCPDS</a:t>
            </a:r>
            <a:r>
              <a:rPr lang="en-US" sz="2400" dirty="0">
                <a:solidFill>
                  <a:srgbClr val="7030A0"/>
                </a:solidFill>
                <a:cs typeface="Times New Roman" pitchFamily="18" charset="0"/>
              </a:rPr>
              <a:t>)</a:t>
            </a:r>
            <a:endParaRPr lang="en-US" sz="2400" dirty="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7"/>
          <p:cNvSpPr>
            <a:spLocks noGrp="1" noChangeArrowheads="1"/>
          </p:cNvSpPr>
          <p:nvPr>
            <p:ph idx="1"/>
          </p:nvPr>
        </p:nvSpPr>
        <p:spPr>
          <a:xfrm>
            <a:off x="685800" y="1447800"/>
            <a:ext cx="8105775" cy="4800600"/>
          </a:xfrm>
        </p:spPr>
        <p:txBody>
          <a:bodyPr lIns="0" tIns="0" rIns="0" bIns="0"/>
          <a:lstStyle/>
          <a:p>
            <a:pPr marL="0" indent="6350" eaLnBrk="1" hangingPunct="1">
              <a:buFontTx/>
              <a:buNone/>
            </a:pPr>
            <a:endParaRPr lang="en-US" sz="2600" dirty="0" smtClean="0"/>
          </a:p>
          <a:p>
            <a:pPr marL="0" indent="6350" eaLnBrk="1" hangingPunct="1">
              <a:buFontTx/>
              <a:buNone/>
            </a:pPr>
            <a:r>
              <a:rPr lang="en-US" sz="2600" i="1" dirty="0" smtClean="0"/>
              <a:t>My Workplace</a:t>
            </a:r>
            <a:r>
              <a:rPr lang="en-US" sz="2600" dirty="0" smtClean="0"/>
              <a:t> will be the only responsibility available to supervisors who are not Technicians themselves, i.e. AGR and External.  Supervisors who are Technicians will see both the </a:t>
            </a:r>
            <a:r>
              <a:rPr lang="en-US" sz="2600" i="1" dirty="0" smtClean="0"/>
              <a:t>My Biz</a:t>
            </a:r>
            <a:r>
              <a:rPr lang="en-US" sz="2600" dirty="0" smtClean="0"/>
              <a:t> and </a:t>
            </a:r>
            <a:r>
              <a:rPr lang="en-US" sz="2600" i="1" dirty="0" smtClean="0"/>
              <a:t>My Workplace</a:t>
            </a:r>
            <a:r>
              <a:rPr lang="en-US" sz="2600" dirty="0" smtClean="0"/>
              <a:t> responsibilities.</a:t>
            </a:r>
          </a:p>
          <a:p>
            <a:pPr marL="0" indent="6350" eaLnBrk="1" hangingPunct="1">
              <a:buFontTx/>
              <a:buNone/>
            </a:pPr>
            <a:endParaRPr lang="en-US" sz="2600" dirty="0" smtClean="0"/>
          </a:p>
          <a:p>
            <a:pPr marL="0" indent="6350" eaLnBrk="1" hangingPunct="1"/>
            <a:endParaRPr lang="en-US" sz="2900" dirty="0" smtClean="0"/>
          </a:p>
        </p:txBody>
      </p:sp>
      <p:sp>
        <p:nvSpPr>
          <p:cNvPr id="35842" name="Rectangle 2"/>
          <p:cNvSpPr>
            <a:spLocks noGrp="1" noChangeArrowheads="1"/>
          </p:cNvSpPr>
          <p:nvPr>
            <p:ph type="title"/>
          </p:nvPr>
        </p:nvSpPr>
        <p:spPr>
          <a:xfrm>
            <a:off x="457200" y="304800"/>
            <a:ext cx="8229600" cy="990600"/>
          </a:xfrm>
        </p:spPr>
        <p:txBody>
          <a:bodyPr>
            <a:normAutofit fontScale="90000"/>
          </a:bodyPr>
          <a:lstStyle/>
          <a:p>
            <a:pPr eaLnBrk="1" hangingPunct="1"/>
            <a:r>
              <a:rPr lang="en-US" sz="4000" dirty="0" smtClean="0">
                <a:cs typeface="Times New Roman" pitchFamily="18" charset="0"/>
              </a:rPr>
              <a:t/>
            </a:r>
            <a:br>
              <a:rPr lang="en-US" sz="4000" dirty="0" smtClean="0">
                <a:cs typeface="Times New Roman" pitchFamily="18" charset="0"/>
              </a:rPr>
            </a:br>
            <a:r>
              <a:rPr lang="en-US" sz="4000" b="1" dirty="0" smtClean="0">
                <a:cs typeface="Times New Roman" pitchFamily="18" charset="0"/>
              </a:rPr>
              <a:t> </a:t>
            </a:r>
            <a:r>
              <a:rPr lang="en-US" sz="4000" b="1" i="1" dirty="0" smtClean="0">
                <a:solidFill>
                  <a:schemeClr val="tx1"/>
                </a:solidFill>
                <a:cs typeface="Times New Roman" pitchFamily="18" charset="0"/>
              </a:rPr>
              <a:t>My Workplace </a:t>
            </a:r>
            <a:r>
              <a:rPr lang="en-US" sz="4000" b="1" dirty="0" smtClean="0">
                <a:solidFill>
                  <a:schemeClr val="tx1"/>
                </a:solidFill>
                <a:cs typeface="Times New Roman" pitchFamily="18" charset="0"/>
              </a:rPr>
              <a:t>Responsibility</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7" name="Picture 2"/>
          <p:cNvPicPr>
            <a:picLocks noGrp="1" noChangeAspect="1" noChangeArrowheads="1"/>
          </p:cNvPicPr>
          <p:nvPr>
            <p:ph idx="1"/>
          </p:nvPr>
        </p:nvPicPr>
        <p:blipFill>
          <a:blip r:embed="rId3" cstate="print"/>
          <a:srcRect l="50116" t="11313" r="694" b="55032"/>
          <a:stretch>
            <a:fillRect/>
          </a:stretch>
        </p:blipFill>
        <p:spPr>
          <a:xfrm>
            <a:off x="142875" y="914400"/>
            <a:ext cx="8877300" cy="2714625"/>
          </a:xfrm>
          <a:solidFill>
            <a:srgbClr val="FFFFFF"/>
          </a:solidFill>
        </p:spPr>
      </p:pic>
      <p:sp>
        <p:nvSpPr>
          <p:cNvPr id="36866" name="Title 1"/>
          <p:cNvSpPr>
            <a:spLocks noGrp="1"/>
          </p:cNvSpPr>
          <p:nvPr>
            <p:ph type="title"/>
          </p:nvPr>
        </p:nvSpPr>
        <p:spPr>
          <a:xfrm>
            <a:off x="457200" y="274638"/>
            <a:ext cx="8229600" cy="639762"/>
          </a:xfrm>
        </p:spPr>
        <p:txBody>
          <a:bodyPr/>
          <a:lstStyle/>
          <a:p>
            <a:r>
              <a:rPr lang="en-US" sz="3200" b="1" dirty="0" smtClean="0">
                <a:solidFill>
                  <a:schemeClr val="tx1"/>
                </a:solidFill>
                <a:cs typeface="Times New Roman" pitchFamily="18" charset="0"/>
              </a:rPr>
              <a:t>Employee’s View of </a:t>
            </a:r>
            <a:r>
              <a:rPr lang="en-US" sz="3200" b="1" i="1" dirty="0" smtClean="0">
                <a:solidFill>
                  <a:schemeClr val="tx1"/>
                </a:solidFill>
                <a:cs typeface="Times New Roman" pitchFamily="18" charset="0"/>
              </a:rPr>
              <a:t>My Biz</a:t>
            </a:r>
            <a:r>
              <a:rPr lang="en-US" sz="3200" b="1" dirty="0" smtClean="0">
                <a:solidFill>
                  <a:schemeClr val="tx1"/>
                </a:solidFill>
                <a:cs typeface="Times New Roman" pitchFamily="18" charset="0"/>
              </a:rPr>
              <a:t> </a:t>
            </a:r>
            <a:endParaRPr lang="en-US" sz="3200" b="1" dirty="0" smtClean="0">
              <a:solidFill>
                <a:schemeClr val="tx1"/>
              </a:solidFill>
            </a:endParaRPr>
          </a:p>
        </p:txBody>
      </p:sp>
      <p:sp>
        <p:nvSpPr>
          <p:cNvPr id="36868" name="Rectangle 5"/>
          <p:cNvSpPr>
            <a:spLocks noChangeArrowheads="1"/>
          </p:cNvSpPr>
          <p:nvPr/>
        </p:nvSpPr>
        <p:spPr bwMode="auto">
          <a:xfrm>
            <a:off x="3267075" y="3629025"/>
            <a:ext cx="4429125" cy="2724150"/>
          </a:xfrm>
          <a:prstGeom prst="rect">
            <a:avLst/>
          </a:prstGeom>
          <a:solidFill>
            <a:schemeClr val="bg1"/>
          </a:solidFill>
          <a:ln w="28575">
            <a:solidFill>
              <a:srgbClr val="FF0000"/>
            </a:solidFill>
            <a:miter lim="800000"/>
            <a:headEnd/>
            <a:tailEnd/>
          </a:ln>
        </p:spPr>
        <p:txBody>
          <a:bodyPr>
            <a:spAutoFit/>
          </a:bodyPr>
          <a:lstStyle/>
          <a:p>
            <a:pPr>
              <a:spcBef>
                <a:spcPct val="50000"/>
              </a:spcBef>
            </a:pPr>
            <a:r>
              <a:rPr lang="en-US" b="1" u="sng">
                <a:solidFill>
                  <a:srgbClr val="FF0000"/>
                </a:solidFill>
              </a:rPr>
              <a:t>My Information</a:t>
            </a:r>
            <a:r>
              <a:rPr lang="en-US">
                <a:solidFill>
                  <a:srgbClr val="FF0000"/>
                </a:solidFill>
              </a:rPr>
              <a:t> contains the employee’s information.  </a:t>
            </a:r>
          </a:p>
          <a:p>
            <a:pPr>
              <a:spcBef>
                <a:spcPct val="50000"/>
              </a:spcBef>
            </a:pPr>
            <a:r>
              <a:rPr lang="en-US" b="1" u="sng">
                <a:solidFill>
                  <a:srgbClr val="FF0000"/>
                </a:solidFill>
              </a:rPr>
              <a:t>Update My Information</a:t>
            </a:r>
            <a:r>
              <a:rPr lang="en-US" i="1">
                <a:solidFill>
                  <a:srgbClr val="FF0000"/>
                </a:solidFill>
              </a:rPr>
              <a:t> </a:t>
            </a:r>
            <a:r>
              <a:rPr lang="en-US">
                <a:solidFill>
                  <a:srgbClr val="FF0000"/>
                </a:solidFill>
              </a:rPr>
              <a:t>is the function used to update information. </a:t>
            </a:r>
          </a:p>
          <a:p>
            <a:pPr>
              <a:spcBef>
                <a:spcPct val="50000"/>
              </a:spcBef>
            </a:pPr>
            <a:r>
              <a:rPr lang="en-US" b="1" u="sng">
                <a:solidFill>
                  <a:srgbClr val="FF0000"/>
                </a:solidFill>
              </a:rPr>
              <a:t>Performance Appraisal Application (PAA)</a:t>
            </a:r>
            <a:r>
              <a:rPr lang="en-US" b="1">
                <a:solidFill>
                  <a:srgbClr val="FF0000"/>
                </a:solidFill>
              </a:rPr>
              <a:t> </a:t>
            </a:r>
            <a:r>
              <a:rPr lang="en-US">
                <a:solidFill>
                  <a:srgbClr val="FF0000"/>
                </a:solidFill>
              </a:rPr>
              <a:t>is automated performance management</a:t>
            </a:r>
          </a:p>
          <a:p>
            <a:pPr>
              <a:spcBef>
                <a:spcPct val="50000"/>
              </a:spcBef>
            </a:pPr>
            <a:r>
              <a:rPr lang="en-US">
                <a:solidFill>
                  <a:srgbClr val="FF0000"/>
                </a:solidFill>
              </a:rPr>
              <a:t> </a:t>
            </a:r>
          </a:p>
        </p:txBody>
      </p:sp>
      <p:sp>
        <p:nvSpPr>
          <p:cNvPr id="36869" name="Rectangle 8"/>
          <p:cNvSpPr>
            <a:spLocks noChangeArrowheads="1"/>
          </p:cNvSpPr>
          <p:nvPr/>
        </p:nvSpPr>
        <p:spPr bwMode="auto">
          <a:xfrm>
            <a:off x="409575" y="3829050"/>
            <a:ext cx="2657475" cy="1477963"/>
          </a:xfrm>
          <a:prstGeom prst="rect">
            <a:avLst/>
          </a:prstGeom>
          <a:noFill/>
          <a:ln w="28575">
            <a:solidFill>
              <a:srgbClr val="FF0000"/>
            </a:solidFill>
            <a:miter lim="800000"/>
            <a:headEnd/>
            <a:tailEnd/>
          </a:ln>
        </p:spPr>
        <p:txBody>
          <a:bodyPr>
            <a:spAutoFit/>
          </a:bodyPr>
          <a:lstStyle/>
          <a:p>
            <a:r>
              <a:rPr lang="en-US" b="1">
                <a:solidFill>
                  <a:srgbClr val="FF0000"/>
                </a:solidFill>
              </a:rPr>
              <a:t>The functions available to the employee user are provided in the middle area. </a:t>
            </a:r>
          </a:p>
        </p:txBody>
      </p:sp>
      <p:cxnSp>
        <p:nvCxnSpPr>
          <p:cNvPr id="36870" name="AutoShape 11"/>
          <p:cNvCxnSpPr>
            <a:cxnSpLocks noChangeShapeType="1"/>
          </p:cNvCxnSpPr>
          <p:nvPr/>
        </p:nvCxnSpPr>
        <p:spPr bwMode="auto">
          <a:xfrm rot="5400000" flipH="1">
            <a:off x="1844676" y="2827337"/>
            <a:ext cx="1295400" cy="669925"/>
          </a:xfrm>
          <a:prstGeom prst="bentConnector4">
            <a:avLst>
              <a:gd name="adj1" fmla="val 28676"/>
              <a:gd name="adj2" fmla="val 132463"/>
            </a:avLst>
          </a:prstGeom>
          <a:noFill/>
          <a:ln w="19050">
            <a:solidFill>
              <a:srgbClr val="FF0000"/>
            </a:solidFill>
            <a:miter lim="800000"/>
            <a:headEnd/>
            <a:tailEnd type="triangle" w="med" len="med"/>
          </a:ln>
        </p:spPr>
      </p:cxnSp>
      <p:sp>
        <p:nvSpPr>
          <p:cNvPr id="36871" name="Left Brace 19"/>
          <p:cNvSpPr>
            <a:spLocks/>
          </p:cNvSpPr>
          <p:nvPr/>
        </p:nvSpPr>
        <p:spPr bwMode="auto">
          <a:xfrm>
            <a:off x="2324100" y="2124075"/>
            <a:ext cx="142875" cy="695325"/>
          </a:xfrm>
          <a:prstGeom prst="leftBrace">
            <a:avLst>
              <a:gd name="adj1" fmla="val 8336"/>
              <a:gd name="adj2" fmla="val 50000"/>
            </a:avLst>
          </a:prstGeom>
          <a:solidFill>
            <a:schemeClr val="accent1"/>
          </a:solidFill>
          <a:ln w="19050" algn="ctr">
            <a:solidFill>
              <a:srgbClr val="FF0000"/>
            </a:solidFill>
            <a:round/>
            <a:headEnd/>
            <a:tailEnd/>
          </a:ln>
        </p:spPr>
        <p:txBody>
          <a:bodyPr/>
          <a:lstStyle/>
          <a:p>
            <a:endParaRPr lang="en-US"/>
          </a:p>
        </p:txBody>
      </p:sp>
      <p:cxnSp>
        <p:nvCxnSpPr>
          <p:cNvPr id="36872" name="Straight Arrow Connector 23"/>
          <p:cNvCxnSpPr>
            <a:cxnSpLocks noChangeShapeType="1"/>
          </p:cNvCxnSpPr>
          <p:nvPr/>
        </p:nvCxnSpPr>
        <p:spPr bwMode="auto">
          <a:xfrm rot="10800000">
            <a:off x="3324225" y="2333625"/>
            <a:ext cx="742950" cy="1588"/>
          </a:xfrm>
          <a:prstGeom prst="straightConnector1">
            <a:avLst/>
          </a:prstGeom>
          <a:noFill/>
          <a:ln w="19050" algn="ctr">
            <a:solidFill>
              <a:srgbClr val="FF0000"/>
            </a:solidFill>
            <a:round/>
            <a:headEnd/>
            <a:tailEnd type="arrow" w="med" len="med"/>
          </a:ln>
        </p:spPr>
      </p:cxnSp>
      <p:cxnSp>
        <p:nvCxnSpPr>
          <p:cNvPr id="36873" name="Straight Arrow Connector 25"/>
          <p:cNvCxnSpPr>
            <a:cxnSpLocks noChangeShapeType="1"/>
          </p:cNvCxnSpPr>
          <p:nvPr/>
        </p:nvCxnSpPr>
        <p:spPr bwMode="auto">
          <a:xfrm rot="10800000" flipV="1">
            <a:off x="3609975" y="2466975"/>
            <a:ext cx="676275" cy="9525"/>
          </a:xfrm>
          <a:prstGeom prst="straightConnector1">
            <a:avLst/>
          </a:prstGeom>
          <a:noFill/>
          <a:ln w="19050" algn="ctr">
            <a:solidFill>
              <a:srgbClr val="FF0000"/>
            </a:solidFill>
            <a:round/>
            <a:headEnd/>
            <a:tailEnd type="arrow" w="med" len="med"/>
          </a:ln>
        </p:spPr>
      </p:cxnSp>
      <p:sp>
        <p:nvSpPr>
          <p:cNvPr id="36874" name="Rectangle 9"/>
          <p:cNvSpPr>
            <a:spLocks noChangeArrowheads="1"/>
          </p:cNvSpPr>
          <p:nvPr/>
        </p:nvSpPr>
        <p:spPr bwMode="auto">
          <a:xfrm>
            <a:off x="228600" y="2257425"/>
            <a:ext cx="771525" cy="161925"/>
          </a:xfrm>
          <a:prstGeom prst="rect">
            <a:avLst/>
          </a:prstGeom>
          <a:solidFill>
            <a:srgbClr val="FFFFFF"/>
          </a:solidFill>
          <a:ln w="9525" algn="ctr">
            <a:noFill/>
            <a:round/>
            <a:headEnd/>
            <a:tailEnd/>
          </a:ln>
        </p:spPr>
        <p:txBody>
          <a:bodyPr/>
          <a:lstStyle/>
          <a:p>
            <a:endParaRPr lang="en-US"/>
          </a:p>
        </p:txBody>
      </p:sp>
      <p:cxnSp>
        <p:nvCxnSpPr>
          <p:cNvPr id="36875" name="Straight Arrow Connector 14"/>
          <p:cNvCxnSpPr>
            <a:cxnSpLocks noChangeShapeType="1"/>
          </p:cNvCxnSpPr>
          <p:nvPr/>
        </p:nvCxnSpPr>
        <p:spPr bwMode="auto">
          <a:xfrm rot="10800000">
            <a:off x="4362450" y="2743200"/>
            <a:ext cx="571500" cy="1588"/>
          </a:xfrm>
          <a:prstGeom prst="straightConnector1">
            <a:avLst/>
          </a:prstGeom>
          <a:noFill/>
          <a:ln w="19050" algn="ctr">
            <a:solidFill>
              <a:srgbClr val="FF0000"/>
            </a:solidFill>
            <a:round/>
            <a:headEnd/>
            <a:tailEnd type="arrow" w="med" len="med"/>
          </a:ln>
        </p:spPr>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163638" y="846138"/>
          <a:ext cx="7123112" cy="5092700"/>
        </p:xfrm>
        <a:graphic>
          <a:graphicData uri="http://schemas.openxmlformats.org/presentationml/2006/ole">
            <p:oleObj spid="_x0000_s1026" name="Bitmap Image" r:id="rId4" imgW="9142857" imgH="4982270" progId="PBrush">
              <p:embed/>
            </p:oleObj>
          </a:graphicData>
        </a:graphic>
      </p:graphicFrame>
      <p:pic>
        <p:nvPicPr>
          <p:cNvPr id="1027" name="Picture 3"/>
          <p:cNvPicPr>
            <a:picLocks noChangeAspect="1" noChangeArrowheads="1"/>
          </p:cNvPicPr>
          <p:nvPr/>
        </p:nvPicPr>
        <p:blipFill>
          <a:blip r:embed="rId5" cstate="print"/>
          <a:srcRect/>
          <a:stretch>
            <a:fillRect/>
          </a:stretch>
        </p:blipFill>
        <p:spPr bwMode="auto">
          <a:xfrm>
            <a:off x="1181100" y="1885950"/>
            <a:ext cx="7083425" cy="6191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200150" y="5429250"/>
            <a:ext cx="7019925" cy="617538"/>
          </a:xfrm>
          <a:prstGeom prst="rect">
            <a:avLst/>
          </a:prstGeom>
          <a:noFill/>
          <a:ln w="9525">
            <a:noFill/>
            <a:miter lim="800000"/>
            <a:headEnd/>
            <a:tailEnd/>
          </a:ln>
        </p:spPr>
      </p:pic>
      <p:sp>
        <p:nvSpPr>
          <p:cNvPr id="1029" name="Line 8"/>
          <p:cNvSpPr>
            <a:spLocks noChangeShapeType="1"/>
          </p:cNvSpPr>
          <p:nvPr/>
        </p:nvSpPr>
        <p:spPr bwMode="auto">
          <a:xfrm flipH="1" flipV="1">
            <a:off x="3581400" y="2181225"/>
            <a:ext cx="1466850" cy="3190875"/>
          </a:xfrm>
          <a:prstGeom prst="line">
            <a:avLst/>
          </a:prstGeom>
          <a:noFill/>
          <a:ln w="28575">
            <a:solidFill>
              <a:srgbClr val="FF0000"/>
            </a:solidFill>
            <a:round/>
            <a:headEnd/>
            <a:tailEnd type="triangle" w="med" len="med"/>
          </a:ln>
        </p:spPr>
        <p:txBody>
          <a:bodyPr/>
          <a:lstStyle/>
          <a:p>
            <a:endParaRPr lang="en-US"/>
          </a:p>
        </p:txBody>
      </p:sp>
      <p:sp>
        <p:nvSpPr>
          <p:cNvPr id="1030" name="Line 9"/>
          <p:cNvSpPr>
            <a:spLocks noChangeShapeType="1"/>
          </p:cNvSpPr>
          <p:nvPr/>
        </p:nvSpPr>
        <p:spPr bwMode="auto">
          <a:xfrm flipH="1" flipV="1">
            <a:off x="4057650" y="2152650"/>
            <a:ext cx="914400" cy="3248025"/>
          </a:xfrm>
          <a:prstGeom prst="line">
            <a:avLst/>
          </a:prstGeom>
          <a:noFill/>
          <a:ln w="28575">
            <a:solidFill>
              <a:srgbClr val="FF0000"/>
            </a:solidFill>
            <a:round/>
            <a:headEnd/>
            <a:tailEnd type="triangle" w="med" len="med"/>
          </a:ln>
        </p:spPr>
        <p:txBody>
          <a:bodyPr/>
          <a:lstStyle/>
          <a:p>
            <a:endParaRPr lang="en-US"/>
          </a:p>
        </p:txBody>
      </p:sp>
      <p:sp>
        <p:nvSpPr>
          <p:cNvPr id="1031" name="Line 10"/>
          <p:cNvSpPr>
            <a:spLocks noChangeShapeType="1"/>
          </p:cNvSpPr>
          <p:nvPr/>
        </p:nvSpPr>
        <p:spPr bwMode="auto">
          <a:xfrm flipH="1" flipV="1">
            <a:off x="4895850" y="2257425"/>
            <a:ext cx="123825" cy="3228975"/>
          </a:xfrm>
          <a:prstGeom prst="line">
            <a:avLst/>
          </a:prstGeom>
          <a:noFill/>
          <a:ln w="28575">
            <a:solidFill>
              <a:srgbClr val="FF0000"/>
            </a:solidFill>
            <a:round/>
            <a:headEnd/>
            <a:tailEnd type="triangle" w="med" len="med"/>
          </a:ln>
        </p:spPr>
        <p:txBody>
          <a:bodyPr/>
          <a:lstStyle/>
          <a:p>
            <a:endParaRPr lang="en-US"/>
          </a:p>
        </p:txBody>
      </p:sp>
      <p:sp>
        <p:nvSpPr>
          <p:cNvPr id="1032" name="Line 11"/>
          <p:cNvSpPr>
            <a:spLocks noChangeShapeType="1"/>
          </p:cNvSpPr>
          <p:nvPr/>
        </p:nvSpPr>
        <p:spPr bwMode="auto">
          <a:xfrm flipV="1">
            <a:off x="5019675" y="2200275"/>
            <a:ext cx="723900" cy="3286125"/>
          </a:xfrm>
          <a:prstGeom prst="line">
            <a:avLst/>
          </a:prstGeom>
          <a:noFill/>
          <a:ln w="28575">
            <a:solidFill>
              <a:srgbClr val="FF0000"/>
            </a:solidFill>
            <a:round/>
            <a:headEnd/>
            <a:tailEnd type="triangle" w="med" len="med"/>
          </a:ln>
        </p:spPr>
        <p:txBody>
          <a:bodyPr/>
          <a:lstStyle/>
          <a:p>
            <a:endParaRPr lang="en-US"/>
          </a:p>
        </p:txBody>
      </p:sp>
      <p:sp>
        <p:nvSpPr>
          <p:cNvPr id="1033" name="Line 12"/>
          <p:cNvSpPr>
            <a:spLocks noChangeShapeType="1"/>
          </p:cNvSpPr>
          <p:nvPr/>
        </p:nvSpPr>
        <p:spPr bwMode="auto">
          <a:xfrm flipV="1">
            <a:off x="5067300" y="2257425"/>
            <a:ext cx="1485900" cy="3209925"/>
          </a:xfrm>
          <a:prstGeom prst="line">
            <a:avLst/>
          </a:prstGeom>
          <a:noFill/>
          <a:ln w="28575">
            <a:solidFill>
              <a:srgbClr val="FF0000"/>
            </a:solidFill>
            <a:round/>
            <a:headEnd/>
            <a:tailEnd type="triangle" w="med" len="med"/>
          </a:ln>
        </p:spPr>
        <p:txBody>
          <a:bodyPr/>
          <a:lstStyle/>
          <a:p>
            <a:endParaRPr lang="en-US"/>
          </a:p>
        </p:txBody>
      </p:sp>
      <p:sp>
        <p:nvSpPr>
          <p:cNvPr id="1034" name="Line 13"/>
          <p:cNvSpPr>
            <a:spLocks noChangeShapeType="1"/>
          </p:cNvSpPr>
          <p:nvPr/>
        </p:nvSpPr>
        <p:spPr bwMode="auto">
          <a:xfrm flipH="1" flipV="1">
            <a:off x="2619375" y="2200275"/>
            <a:ext cx="2428875" cy="3257550"/>
          </a:xfrm>
          <a:prstGeom prst="line">
            <a:avLst/>
          </a:prstGeom>
          <a:noFill/>
          <a:ln w="28575">
            <a:solidFill>
              <a:srgbClr val="FF0000"/>
            </a:solidFill>
            <a:round/>
            <a:headEnd/>
            <a:tailEnd type="triangle" w="med" len="med"/>
          </a:ln>
        </p:spPr>
        <p:txBody>
          <a:bodyPr/>
          <a:lstStyle/>
          <a:p>
            <a:endParaRPr lang="en-US"/>
          </a:p>
        </p:txBody>
      </p:sp>
      <p:sp>
        <p:nvSpPr>
          <p:cNvPr id="1035" name="Line 14"/>
          <p:cNvSpPr>
            <a:spLocks noChangeShapeType="1"/>
          </p:cNvSpPr>
          <p:nvPr/>
        </p:nvSpPr>
        <p:spPr bwMode="auto">
          <a:xfrm flipH="1" flipV="1">
            <a:off x="3028950" y="2266950"/>
            <a:ext cx="1981200" cy="3181350"/>
          </a:xfrm>
          <a:prstGeom prst="line">
            <a:avLst/>
          </a:prstGeom>
          <a:noFill/>
          <a:ln w="28575">
            <a:solidFill>
              <a:srgbClr val="FF0000"/>
            </a:solidFill>
            <a:round/>
            <a:headEnd/>
            <a:tailEnd type="triangle" w="med" len="med"/>
          </a:ln>
        </p:spPr>
        <p:txBody>
          <a:bodyPr/>
          <a:lstStyle/>
          <a:p>
            <a:endParaRPr lang="en-US"/>
          </a:p>
        </p:txBody>
      </p:sp>
      <p:sp>
        <p:nvSpPr>
          <p:cNvPr id="1036" name="Rectangle 15"/>
          <p:cNvSpPr>
            <a:spLocks noChangeArrowheads="1"/>
          </p:cNvSpPr>
          <p:nvPr/>
        </p:nvSpPr>
        <p:spPr bwMode="auto">
          <a:xfrm>
            <a:off x="1676400" y="152400"/>
            <a:ext cx="6927850" cy="714375"/>
          </a:xfrm>
          <a:prstGeom prst="rect">
            <a:avLst/>
          </a:prstGeom>
          <a:noFill/>
          <a:ln w="9525">
            <a:noFill/>
            <a:miter lim="800000"/>
            <a:headEnd/>
            <a:tailEnd/>
          </a:ln>
        </p:spPr>
        <p:txBody>
          <a:bodyPr anchor="b"/>
          <a:lstStyle/>
          <a:p>
            <a:pPr algn="ctr">
              <a:lnSpc>
                <a:spcPts val="3000"/>
              </a:lnSpc>
              <a:defRPr/>
            </a:pPr>
            <a:r>
              <a:rPr lang="en-US" sz="3200" b="1" dirty="0">
                <a:latin typeface="+mj-lt"/>
                <a:cs typeface="Times New Roman" pitchFamily="18" charset="0"/>
              </a:rPr>
              <a:t>Review Personnel Information</a:t>
            </a:r>
            <a:endParaRPr lang="en-US" sz="3200" b="1" dirty="0">
              <a:latin typeface="+mj-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0" y="274638"/>
            <a:ext cx="8229600" cy="792162"/>
          </a:xfrm>
        </p:spPr>
        <p:txBody>
          <a:bodyPr/>
          <a:lstStyle/>
          <a:p>
            <a:r>
              <a:rPr lang="en-US" sz="3200" b="1" dirty="0" smtClean="0">
                <a:solidFill>
                  <a:schemeClr val="tx1"/>
                </a:solidFill>
              </a:rPr>
              <a:t>Supervisor’s View of </a:t>
            </a:r>
            <a:r>
              <a:rPr lang="en-US" sz="3200" b="1" i="1" dirty="0" smtClean="0">
                <a:solidFill>
                  <a:schemeClr val="tx1"/>
                </a:solidFill>
              </a:rPr>
              <a:t>My Workplace</a:t>
            </a:r>
            <a:endParaRPr lang="en-US" sz="3200" b="1" dirty="0" smtClean="0">
              <a:solidFill>
                <a:schemeClr val="tx1"/>
              </a:solidFill>
            </a:endParaRPr>
          </a:p>
        </p:txBody>
      </p:sp>
      <p:pic>
        <p:nvPicPr>
          <p:cNvPr id="37891" name="Picture 2"/>
          <p:cNvPicPr>
            <a:picLocks noGrp="1" noChangeAspect="1" noChangeArrowheads="1"/>
          </p:cNvPicPr>
          <p:nvPr>
            <p:ph idx="4294967295"/>
          </p:nvPr>
        </p:nvPicPr>
        <p:blipFill>
          <a:blip r:embed="rId3" cstate="print"/>
          <a:srcRect l="142" t="10680" r="50691" b="19102"/>
          <a:stretch>
            <a:fillRect/>
          </a:stretch>
        </p:blipFill>
        <p:spPr>
          <a:xfrm>
            <a:off x="0" y="947738"/>
            <a:ext cx="8883650" cy="5235575"/>
          </a:xfrm>
          <a:noFill/>
        </p:spPr>
      </p:pic>
      <p:sp>
        <p:nvSpPr>
          <p:cNvPr id="37892" name="TextBox 4"/>
          <p:cNvSpPr txBox="1">
            <a:spLocks noChangeArrowheads="1"/>
          </p:cNvSpPr>
          <p:nvPr/>
        </p:nvSpPr>
        <p:spPr bwMode="auto">
          <a:xfrm>
            <a:off x="2365375" y="3162300"/>
            <a:ext cx="2198688" cy="307975"/>
          </a:xfrm>
          <a:prstGeom prst="rect">
            <a:avLst/>
          </a:prstGeom>
          <a:noFill/>
          <a:ln w="9525">
            <a:noFill/>
            <a:miter lim="800000"/>
            <a:headEnd/>
            <a:tailEnd/>
          </a:ln>
        </p:spPr>
        <p:txBody>
          <a:bodyPr>
            <a:spAutoFit/>
          </a:bodyPr>
          <a:lstStyle/>
          <a:p>
            <a:pPr algn="r"/>
            <a:endParaRPr lang="en-US" sz="1400"/>
          </a:p>
        </p:txBody>
      </p:sp>
      <p:sp>
        <p:nvSpPr>
          <p:cNvPr id="37893" name="Text Box 26"/>
          <p:cNvSpPr txBox="1">
            <a:spLocks noChangeArrowheads="1"/>
          </p:cNvSpPr>
          <p:nvPr/>
        </p:nvSpPr>
        <p:spPr bwMode="auto">
          <a:xfrm>
            <a:off x="192088" y="2727325"/>
            <a:ext cx="1712912" cy="923925"/>
          </a:xfrm>
          <a:prstGeom prst="rect">
            <a:avLst/>
          </a:prstGeom>
          <a:solidFill>
            <a:schemeClr val="bg1"/>
          </a:solidFill>
          <a:ln w="25400">
            <a:solidFill>
              <a:srgbClr val="FF0000"/>
            </a:solidFill>
            <a:miter lim="800000"/>
            <a:headEnd/>
            <a:tailEnd/>
          </a:ln>
        </p:spPr>
        <p:txBody>
          <a:bodyPr>
            <a:spAutoFit/>
          </a:bodyPr>
          <a:lstStyle/>
          <a:p>
            <a:pPr>
              <a:spcBef>
                <a:spcPct val="50000"/>
              </a:spcBef>
            </a:pPr>
            <a:r>
              <a:rPr lang="en-US">
                <a:solidFill>
                  <a:srgbClr val="FF0000"/>
                </a:solidFill>
              </a:rPr>
              <a:t>This is the </a:t>
            </a:r>
            <a:r>
              <a:rPr lang="en-US" b="1" i="1">
                <a:solidFill>
                  <a:srgbClr val="FF0000"/>
                </a:solidFill>
              </a:rPr>
              <a:t>My Workplace </a:t>
            </a:r>
            <a:r>
              <a:rPr lang="en-US">
                <a:solidFill>
                  <a:srgbClr val="FF0000"/>
                </a:solidFill>
              </a:rPr>
              <a:t>responsibility</a:t>
            </a:r>
            <a:r>
              <a:rPr lang="en-US" sz="1600">
                <a:solidFill>
                  <a:srgbClr val="FF0000"/>
                </a:solidFill>
              </a:rPr>
              <a:t>.</a:t>
            </a:r>
          </a:p>
        </p:txBody>
      </p:sp>
      <p:cxnSp>
        <p:nvCxnSpPr>
          <p:cNvPr id="37894" name="Straight Arrow Connector 10"/>
          <p:cNvCxnSpPr>
            <a:cxnSpLocks noChangeShapeType="1"/>
          </p:cNvCxnSpPr>
          <p:nvPr/>
        </p:nvCxnSpPr>
        <p:spPr bwMode="auto">
          <a:xfrm rot="16200000" flipV="1">
            <a:off x="616744" y="2647157"/>
            <a:ext cx="33337" cy="25400"/>
          </a:xfrm>
          <a:prstGeom prst="straightConnector1">
            <a:avLst/>
          </a:prstGeom>
          <a:noFill/>
          <a:ln w="9525" algn="ctr">
            <a:noFill/>
            <a:round/>
            <a:headEnd/>
            <a:tailEnd type="arrow" w="med" len="med"/>
          </a:ln>
        </p:spPr>
      </p:cxnSp>
      <p:cxnSp>
        <p:nvCxnSpPr>
          <p:cNvPr id="37895" name="Straight Arrow Connector 12"/>
          <p:cNvCxnSpPr>
            <a:cxnSpLocks noChangeShapeType="1"/>
          </p:cNvCxnSpPr>
          <p:nvPr/>
        </p:nvCxnSpPr>
        <p:spPr bwMode="auto">
          <a:xfrm>
            <a:off x="822325" y="2709863"/>
            <a:ext cx="914400" cy="822325"/>
          </a:xfrm>
          <a:prstGeom prst="straightConnector1">
            <a:avLst/>
          </a:prstGeom>
          <a:noFill/>
          <a:ln w="9525" algn="ctr">
            <a:noFill/>
            <a:round/>
            <a:headEnd/>
            <a:tailEnd type="arrow" w="med" len="med"/>
          </a:ln>
        </p:spPr>
      </p:cxnSp>
      <p:sp>
        <p:nvSpPr>
          <p:cNvPr id="37896" name="Rectangle 16"/>
          <p:cNvSpPr>
            <a:spLocks noChangeArrowheads="1"/>
          </p:cNvSpPr>
          <p:nvPr/>
        </p:nvSpPr>
        <p:spPr bwMode="auto">
          <a:xfrm>
            <a:off x="595313" y="4303713"/>
            <a:ext cx="2206625" cy="871537"/>
          </a:xfrm>
          <a:prstGeom prst="rect">
            <a:avLst/>
          </a:prstGeom>
          <a:noFill/>
          <a:ln w="9525" algn="ctr">
            <a:noFill/>
            <a:round/>
            <a:headEnd/>
            <a:tailEnd/>
          </a:ln>
        </p:spPr>
        <p:txBody>
          <a:bodyPr/>
          <a:lstStyle/>
          <a:p>
            <a:pPr algn="r"/>
            <a:endParaRPr lang="en-US" sz="1400"/>
          </a:p>
        </p:txBody>
      </p:sp>
      <p:sp>
        <p:nvSpPr>
          <p:cNvPr id="37897" name="Left Brace 22"/>
          <p:cNvSpPr>
            <a:spLocks/>
          </p:cNvSpPr>
          <p:nvPr/>
        </p:nvSpPr>
        <p:spPr bwMode="auto">
          <a:xfrm>
            <a:off x="2281238" y="2232025"/>
            <a:ext cx="109537" cy="914400"/>
          </a:xfrm>
          <a:prstGeom prst="leftBrace">
            <a:avLst>
              <a:gd name="adj1" fmla="val 8309"/>
              <a:gd name="adj2" fmla="val 50000"/>
            </a:avLst>
          </a:prstGeom>
          <a:noFill/>
          <a:ln w="9525" algn="ctr">
            <a:noFill/>
            <a:round/>
            <a:headEnd/>
            <a:tailEnd/>
          </a:ln>
        </p:spPr>
        <p:txBody>
          <a:bodyPr/>
          <a:lstStyle/>
          <a:p>
            <a:pPr algn="r"/>
            <a:endParaRPr lang="en-US" sz="1400"/>
          </a:p>
        </p:txBody>
      </p:sp>
      <p:sp>
        <p:nvSpPr>
          <p:cNvPr id="37898" name="Left Brace 23"/>
          <p:cNvSpPr>
            <a:spLocks/>
          </p:cNvSpPr>
          <p:nvPr/>
        </p:nvSpPr>
        <p:spPr bwMode="auto">
          <a:xfrm>
            <a:off x="2324100" y="2189163"/>
            <a:ext cx="155575" cy="914400"/>
          </a:xfrm>
          <a:prstGeom prst="leftBrace">
            <a:avLst>
              <a:gd name="adj1" fmla="val 8327"/>
              <a:gd name="adj2" fmla="val 50000"/>
            </a:avLst>
          </a:prstGeom>
          <a:noFill/>
          <a:ln w="28575" algn="ctr">
            <a:solidFill>
              <a:srgbClr val="FF0000"/>
            </a:solidFill>
            <a:round/>
            <a:headEnd/>
            <a:tailEnd/>
          </a:ln>
        </p:spPr>
        <p:txBody>
          <a:bodyPr/>
          <a:lstStyle/>
          <a:p>
            <a:pPr algn="r"/>
            <a:endParaRPr lang="en-US" sz="1400"/>
          </a:p>
        </p:txBody>
      </p:sp>
      <p:sp>
        <p:nvSpPr>
          <p:cNvPr id="37899" name="Text Box 25"/>
          <p:cNvSpPr txBox="1">
            <a:spLocks noChangeArrowheads="1"/>
          </p:cNvSpPr>
          <p:nvPr/>
        </p:nvSpPr>
        <p:spPr bwMode="auto">
          <a:xfrm>
            <a:off x="5943600" y="1447800"/>
            <a:ext cx="2851150" cy="1077913"/>
          </a:xfrm>
          <a:prstGeom prst="rect">
            <a:avLst/>
          </a:prstGeom>
          <a:solidFill>
            <a:srgbClr val="FFFFFF"/>
          </a:solidFill>
          <a:ln w="25400">
            <a:solidFill>
              <a:srgbClr val="FF0000"/>
            </a:solidFill>
            <a:miter lim="800000"/>
            <a:headEnd/>
            <a:tailEnd/>
          </a:ln>
        </p:spPr>
        <p:txBody>
          <a:bodyPr>
            <a:spAutoFit/>
          </a:bodyPr>
          <a:lstStyle/>
          <a:p>
            <a:pPr>
              <a:spcBef>
                <a:spcPct val="50000"/>
              </a:spcBef>
            </a:pPr>
            <a:r>
              <a:rPr lang="en-US" sz="1600" b="1" u="sng">
                <a:solidFill>
                  <a:srgbClr val="FF0000"/>
                </a:solidFill>
              </a:rPr>
              <a:t>Performance Appraisal Application (PAA)</a:t>
            </a:r>
            <a:r>
              <a:rPr lang="en-US" sz="1600" b="1">
                <a:solidFill>
                  <a:srgbClr val="FF0000"/>
                </a:solidFill>
              </a:rPr>
              <a:t> </a:t>
            </a:r>
            <a:r>
              <a:rPr lang="en-US" sz="1600">
                <a:solidFill>
                  <a:srgbClr val="FF0000"/>
                </a:solidFill>
              </a:rPr>
              <a:t>is automated performance management</a:t>
            </a:r>
          </a:p>
        </p:txBody>
      </p:sp>
      <p:cxnSp>
        <p:nvCxnSpPr>
          <p:cNvPr id="37900" name="Straight Arrow Connector 26"/>
          <p:cNvCxnSpPr>
            <a:cxnSpLocks noChangeShapeType="1"/>
          </p:cNvCxnSpPr>
          <p:nvPr/>
        </p:nvCxnSpPr>
        <p:spPr bwMode="auto">
          <a:xfrm>
            <a:off x="1820863" y="4714875"/>
            <a:ext cx="914400" cy="914400"/>
          </a:xfrm>
          <a:prstGeom prst="straightConnector1">
            <a:avLst/>
          </a:prstGeom>
          <a:noFill/>
          <a:ln w="9525" algn="ctr">
            <a:noFill/>
            <a:round/>
            <a:headEnd/>
            <a:tailEnd type="arrow" w="med" len="med"/>
          </a:ln>
        </p:spPr>
      </p:cxnSp>
      <p:cxnSp>
        <p:nvCxnSpPr>
          <p:cNvPr id="37901" name="Straight Arrow Connector 28"/>
          <p:cNvCxnSpPr>
            <a:cxnSpLocks noChangeShapeType="1"/>
          </p:cNvCxnSpPr>
          <p:nvPr/>
        </p:nvCxnSpPr>
        <p:spPr bwMode="auto">
          <a:xfrm>
            <a:off x="1601788" y="4446588"/>
            <a:ext cx="914400" cy="914400"/>
          </a:xfrm>
          <a:prstGeom prst="straightConnector1">
            <a:avLst/>
          </a:prstGeom>
          <a:noFill/>
          <a:ln w="9525" algn="ctr">
            <a:noFill/>
            <a:round/>
            <a:headEnd/>
            <a:tailEnd type="arrow" w="med" len="med"/>
          </a:ln>
        </p:spPr>
      </p:cxnSp>
      <p:cxnSp>
        <p:nvCxnSpPr>
          <p:cNvPr id="37902" name="Straight Arrow Connector 31"/>
          <p:cNvCxnSpPr>
            <a:cxnSpLocks noChangeShapeType="1"/>
          </p:cNvCxnSpPr>
          <p:nvPr/>
        </p:nvCxnSpPr>
        <p:spPr bwMode="auto">
          <a:xfrm flipV="1">
            <a:off x="1905000" y="3346450"/>
            <a:ext cx="846138" cy="454025"/>
          </a:xfrm>
          <a:prstGeom prst="straightConnector1">
            <a:avLst/>
          </a:prstGeom>
          <a:noFill/>
          <a:ln w="9525" algn="ctr">
            <a:noFill/>
            <a:round/>
            <a:headEnd/>
            <a:tailEnd type="arrow" w="med" len="med"/>
          </a:ln>
        </p:spPr>
      </p:cxnSp>
      <p:cxnSp>
        <p:nvCxnSpPr>
          <p:cNvPr id="37903" name="Straight Arrow Connector 36"/>
          <p:cNvCxnSpPr>
            <a:cxnSpLocks noChangeShapeType="1"/>
          </p:cNvCxnSpPr>
          <p:nvPr/>
        </p:nvCxnSpPr>
        <p:spPr bwMode="auto">
          <a:xfrm>
            <a:off x="2247900" y="2625725"/>
            <a:ext cx="914400" cy="914400"/>
          </a:xfrm>
          <a:prstGeom prst="straightConnector1">
            <a:avLst/>
          </a:prstGeom>
          <a:noFill/>
          <a:ln w="9525" algn="ctr">
            <a:noFill/>
            <a:round/>
            <a:headEnd/>
            <a:tailEnd type="arrow" w="med" len="med"/>
          </a:ln>
        </p:spPr>
      </p:cxnSp>
      <p:sp>
        <p:nvSpPr>
          <p:cNvPr id="37904" name="Left Brace 38"/>
          <p:cNvSpPr>
            <a:spLocks/>
          </p:cNvSpPr>
          <p:nvPr/>
        </p:nvSpPr>
        <p:spPr bwMode="auto">
          <a:xfrm>
            <a:off x="2339975" y="2432050"/>
            <a:ext cx="155575" cy="914400"/>
          </a:xfrm>
          <a:prstGeom prst="leftBrace">
            <a:avLst>
              <a:gd name="adj1" fmla="val 8327"/>
              <a:gd name="adj2" fmla="val 50000"/>
            </a:avLst>
          </a:prstGeom>
          <a:noFill/>
          <a:ln w="9525" algn="ctr">
            <a:noFill/>
            <a:round/>
            <a:headEnd/>
            <a:tailEnd/>
          </a:ln>
        </p:spPr>
        <p:txBody>
          <a:bodyPr/>
          <a:lstStyle/>
          <a:p>
            <a:pPr algn="r"/>
            <a:endParaRPr lang="en-US" sz="1400"/>
          </a:p>
        </p:txBody>
      </p:sp>
      <p:cxnSp>
        <p:nvCxnSpPr>
          <p:cNvPr id="37905" name="Elbow Connector 42"/>
          <p:cNvCxnSpPr>
            <a:cxnSpLocks noChangeShapeType="1"/>
          </p:cNvCxnSpPr>
          <p:nvPr/>
        </p:nvCxnSpPr>
        <p:spPr bwMode="auto">
          <a:xfrm>
            <a:off x="2081213" y="4329113"/>
            <a:ext cx="914400" cy="914400"/>
          </a:xfrm>
          <a:prstGeom prst="bentConnector3">
            <a:avLst>
              <a:gd name="adj1" fmla="val 50000"/>
            </a:avLst>
          </a:prstGeom>
          <a:noFill/>
          <a:ln w="9525" algn="ctr">
            <a:noFill/>
            <a:round/>
            <a:headEnd/>
            <a:tailEnd type="arrow" w="med" len="med"/>
          </a:ln>
        </p:spPr>
      </p:cxnSp>
      <p:sp>
        <p:nvSpPr>
          <p:cNvPr id="37906" name="TextBox 68"/>
          <p:cNvSpPr txBox="1">
            <a:spLocks noChangeArrowheads="1"/>
          </p:cNvSpPr>
          <p:nvPr/>
        </p:nvSpPr>
        <p:spPr bwMode="auto">
          <a:xfrm>
            <a:off x="5943600" y="5105400"/>
            <a:ext cx="2878138" cy="1077913"/>
          </a:xfrm>
          <a:prstGeom prst="rect">
            <a:avLst/>
          </a:prstGeom>
          <a:solidFill>
            <a:schemeClr val="bg1"/>
          </a:solidFill>
          <a:ln w="28575">
            <a:solidFill>
              <a:srgbClr val="FF0000"/>
            </a:solidFill>
            <a:miter lim="800000"/>
            <a:headEnd/>
            <a:tailEnd/>
          </a:ln>
        </p:spPr>
        <p:txBody>
          <a:bodyPr>
            <a:spAutoFit/>
          </a:bodyPr>
          <a:lstStyle/>
          <a:p>
            <a:r>
              <a:rPr lang="en-US" sz="1600" b="1" u="sng">
                <a:solidFill>
                  <a:srgbClr val="FF0000"/>
                </a:solidFill>
              </a:rPr>
              <a:t>Suspenses</a:t>
            </a:r>
            <a:r>
              <a:rPr lang="en-US" sz="1600"/>
              <a:t> </a:t>
            </a:r>
            <a:r>
              <a:rPr lang="en-US" sz="1600">
                <a:solidFill>
                  <a:srgbClr val="FF0000"/>
                </a:solidFill>
              </a:rPr>
              <a:t>is the function  used to view suspenses related to supervised employees</a:t>
            </a:r>
            <a:endParaRPr lang="en-US" sz="1600" u="sng">
              <a:solidFill>
                <a:srgbClr val="FF0000"/>
              </a:solidFill>
            </a:endParaRPr>
          </a:p>
        </p:txBody>
      </p:sp>
      <p:sp>
        <p:nvSpPr>
          <p:cNvPr id="37907" name="TextBox 73"/>
          <p:cNvSpPr txBox="1">
            <a:spLocks noChangeArrowheads="1"/>
          </p:cNvSpPr>
          <p:nvPr/>
        </p:nvSpPr>
        <p:spPr bwMode="auto">
          <a:xfrm>
            <a:off x="5943600" y="2590800"/>
            <a:ext cx="2852738" cy="1077913"/>
          </a:xfrm>
          <a:prstGeom prst="rect">
            <a:avLst/>
          </a:prstGeom>
          <a:solidFill>
            <a:srgbClr val="FFFFFF"/>
          </a:solidFill>
          <a:ln w="28575">
            <a:solidFill>
              <a:srgbClr val="FF0000"/>
            </a:solidFill>
            <a:miter lim="800000"/>
            <a:headEnd/>
            <a:tailEnd/>
          </a:ln>
        </p:spPr>
        <p:txBody>
          <a:bodyPr>
            <a:spAutoFit/>
          </a:bodyPr>
          <a:lstStyle/>
          <a:p>
            <a:r>
              <a:rPr lang="en-US" sz="1600" b="1" u="sng">
                <a:solidFill>
                  <a:srgbClr val="FF0000"/>
                </a:solidFill>
              </a:rPr>
              <a:t>My Employee Information </a:t>
            </a:r>
            <a:r>
              <a:rPr lang="en-US" sz="1600">
                <a:solidFill>
                  <a:srgbClr val="FF0000"/>
                </a:solidFill>
              </a:rPr>
              <a:t>is the function to view current civilian personnel records of  Technicians supervised</a:t>
            </a:r>
            <a:endParaRPr lang="en-US" sz="1600" u="sng">
              <a:solidFill>
                <a:srgbClr val="FF0000"/>
              </a:solidFill>
            </a:endParaRPr>
          </a:p>
        </p:txBody>
      </p:sp>
      <p:cxnSp>
        <p:nvCxnSpPr>
          <p:cNvPr id="37908" name="Straight Arrow Connector 32"/>
          <p:cNvCxnSpPr>
            <a:cxnSpLocks noChangeShapeType="1"/>
          </p:cNvCxnSpPr>
          <p:nvPr/>
        </p:nvCxnSpPr>
        <p:spPr bwMode="auto">
          <a:xfrm rot="16200000" flipV="1">
            <a:off x="671512" y="2424113"/>
            <a:ext cx="100013" cy="33338"/>
          </a:xfrm>
          <a:prstGeom prst="straightConnector1">
            <a:avLst/>
          </a:prstGeom>
          <a:noFill/>
          <a:ln w="9525" algn="ctr">
            <a:noFill/>
            <a:round/>
            <a:headEnd/>
            <a:tailEnd type="arrow" w="med" len="med"/>
          </a:ln>
        </p:spPr>
      </p:cxnSp>
      <p:cxnSp>
        <p:nvCxnSpPr>
          <p:cNvPr id="37909" name="Straight Arrow Connector 42"/>
          <p:cNvCxnSpPr>
            <a:cxnSpLocks noChangeShapeType="1"/>
          </p:cNvCxnSpPr>
          <p:nvPr/>
        </p:nvCxnSpPr>
        <p:spPr bwMode="auto">
          <a:xfrm rot="16200000" flipV="1">
            <a:off x="381794" y="2521744"/>
            <a:ext cx="352425" cy="7937"/>
          </a:xfrm>
          <a:prstGeom prst="straightConnector1">
            <a:avLst/>
          </a:prstGeom>
          <a:noFill/>
          <a:ln w="28575" algn="ctr">
            <a:solidFill>
              <a:srgbClr val="FF0000"/>
            </a:solidFill>
            <a:round/>
            <a:headEnd/>
            <a:tailEnd type="arrow" w="med" len="med"/>
          </a:ln>
        </p:spPr>
      </p:cxnSp>
      <p:sp>
        <p:nvSpPr>
          <p:cNvPr id="37910" name="TextBox 47"/>
          <p:cNvSpPr txBox="1">
            <a:spLocks noChangeArrowheads="1"/>
          </p:cNvSpPr>
          <p:nvPr/>
        </p:nvSpPr>
        <p:spPr bwMode="auto">
          <a:xfrm>
            <a:off x="1524000" y="1447800"/>
            <a:ext cx="4267200" cy="369888"/>
          </a:xfrm>
          <a:prstGeom prst="rect">
            <a:avLst/>
          </a:prstGeom>
          <a:solidFill>
            <a:schemeClr val="bg1"/>
          </a:solidFill>
          <a:ln w="28575">
            <a:solidFill>
              <a:srgbClr val="FF0000"/>
            </a:solidFill>
            <a:miter lim="800000"/>
            <a:headEnd/>
            <a:tailEnd/>
          </a:ln>
        </p:spPr>
        <p:txBody>
          <a:bodyPr>
            <a:spAutoFit/>
          </a:bodyPr>
          <a:lstStyle/>
          <a:p>
            <a:r>
              <a:rPr lang="en-US">
                <a:solidFill>
                  <a:srgbClr val="FF0000"/>
                </a:solidFill>
              </a:rPr>
              <a:t>The functions available are located here</a:t>
            </a:r>
          </a:p>
        </p:txBody>
      </p:sp>
      <p:cxnSp>
        <p:nvCxnSpPr>
          <p:cNvPr id="37911" name="Straight Connector 77"/>
          <p:cNvCxnSpPr>
            <a:cxnSpLocks noChangeShapeType="1"/>
          </p:cNvCxnSpPr>
          <p:nvPr/>
        </p:nvCxnSpPr>
        <p:spPr bwMode="auto">
          <a:xfrm rot="5400000">
            <a:off x="1970881" y="2231232"/>
            <a:ext cx="252413" cy="0"/>
          </a:xfrm>
          <a:prstGeom prst="line">
            <a:avLst/>
          </a:prstGeom>
          <a:noFill/>
          <a:ln w="9525" algn="ctr">
            <a:noFill/>
            <a:round/>
            <a:headEnd/>
            <a:tailEnd/>
          </a:ln>
        </p:spPr>
      </p:cxnSp>
      <p:cxnSp>
        <p:nvCxnSpPr>
          <p:cNvPr id="37912" name="Straight Connector 79"/>
          <p:cNvCxnSpPr>
            <a:cxnSpLocks noChangeShapeType="1"/>
          </p:cNvCxnSpPr>
          <p:nvPr/>
        </p:nvCxnSpPr>
        <p:spPr bwMode="auto">
          <a:xfrm rot="16200000" flipH="1">
            <a:off x="1770063" y="2373313"/>
            <a:ext cx="561975" cy="9525"/>
          </a:xfrm>
          <a:prstGeom prst="line">
            <a:avLst/>
          </a:prstGeom>
          <a:noFill/>
          <a:ln w="28575" algn="ctr">
            <a:solidFill>
              <a:srgbClr val="FF0000"/>
            </a:solidFill>
            <a:round/>
            <a:headEnd/>
            <a:tailEnd/>
          </a:ln>
        </p:spPr>
      </p:cxnSp>
      <p:cxnSp>
        <p:nvCxnSpPr>
          <p:cNvPr id="37913" name="Straight Arrow Connector 84"/>
          <p:cNvCxnSpPr>
            <a:cxnSpLocks noChangeShapeType="1"/>
            <a:endCxn id="37898" idx="1"/>
          </p:cNvCxnSpPr>
          <p:nvPr/>
        </p:nvCxnSpPr>
        <p:spPr bwMode="auto">
          <a:xfrm flipV="1">
            <a:off x="2038350" y="2646363"/>
            <a:ext cx="285750" cy="4762"/>
          </a:xfrm>
          <a:prstGeom prst="straightConnector1">
            <a:avLst/>
          </a:prstGeom>
          <a:noFill/>
          <a:ln w="28575" algn="ctr">
            <a:solidFill>
              <a:srgbClr val="FF0000"/>
            </a:solidFill>
            <a:round/>
            <a:headEnd/>
            <a:tailEnd type="arrow" w="med" len="med"/>
          </a:ln>
        </p:spPr>
      </p:cxnSp>
      <p:sp>
        <p:nvSpPr>
          <p:cNvPr id="37914" name="TextBox 38"/>
          <p:cNvSpPr txBox="1">
            <a:spLocks noChangeArrowheads="1"/>
          </p:cNvSpPr>
          <p:nvPr/>
        </p:nvSpPr>
        <p:spPr bwMode="auto">
          <a:xfrm>
            <a:off x="5943600" y="3733800"/>
            <a:ext cx="2886075" cy="1323975"/>
          </a:xfrm>
          <a:prstGeom prst="rect">
            <a:avLst/>
          </a:prstGeom>
          <a:solidFill>
            <a:srgbClr val="FFFFFF"/>
          </a:solidFill>
          <a:ln w="28575">
            <a:solidFill>
              <a:srgbClr val="FF0000"/>
            </a:solidFill>
            <a:miter lim="800000"/>
            <a:headEnd/>
            <a:tailEnd/>
          </a:ln>
        </p:spPr>
        <p:txBody>
          <a:bodyPr>
            <a:spAutoFit/>
          </a:bodyPr>
          <a:lstStyle/>
          <a:p>
            <a:r>
              <a:rPr lang="en-US" sz="1600" b="1" u="sng">
                <a:solidFill>
                  <a:srgbClr val="FF0000"/>
                </a:solidFill>
              </a:rPr>
              <a:t>Update My Information </a:t>
            </a:r>
            <a:r>
              <a:rPr lang="en-US" sz="1600">
                <a:solidFill>
                  <a:srgbClr val="FF0000"/>
                </a:solidFill>
              </a:rPr>
              <a:t>is the function used to change your personal data (i.e. work email address, education or training)</a:t>
            </a:r>
          </a:p>
        </p:txBody>
      </p:sp>
      <p:cxnSp>
        <p:nvCxnSpPr>
          <p:cNvPr id="37915" name="Straight Arrow Connector 34"/>
          <p:cNvCxnSpPr>
            <a:cxnSpLocks noChangeShapeType="1"/>
          </p:cNvCxnSpPr>
          <p:nvPr/>
        </p:nvCxnSpPr>
        <p:spPr bwMode="auto">
          <a:xfrm rot="10800000" flipV="1">
            <a:off x="4267200" y="2438400"/>
            <a:ext cx="1660525" cy="0"/>
          </a:xfrm>
          <a:prstGeom prst="straightConnector1">
            <a:avLst/>
          </a:prstGeom>
          <a:noFill/>
          <a:ln w="28575" algn="ctr">
            <a:solidFill>
              <a:srgbClr val="FF0000"/>
            </a:solidFill>
            <a:round/>
            <a:headEnd/>
            <a:tailEnd type="arrow" w="med" len="med"/>
          </a:ln>
        </p:spPr>
      </p:cxnSp>
      <p:cxnSp>
        <p:nvCxnSpPr>
          <p:cNvPr id="37916" name="Straight Arrow Connector 47"/>
          <p:cNvCxnSpPr>
            <a:cxnSpLocks noChangeShapeType="1"/>
          </p:cNvCxnSpPr>
          <p:nvPr/>
        </p:nvCxnSpPr>
        <p:spPr bwMode="auto">
          <a:xfrm>
            <a:off x="5956300" y="2952750"/>
            <a:ext cx="914400" cy="914400"/>
          </a:xfrm>
          <a:prstGeom prst="straightConnector1">
            <a:avLst/>
          </a:prstGeom>
          <a:noFill/>
          <a:ln w="9525" algn="ctr">
            <a:noFill/>
            <a:round/>
            <a:headEnd/>
            <a:tailEnd type="arrow" w="med" len="med"/>
          </a:ln>
        </p:spPr>
      </p:cxnSp>
      <p:cxnSp>
        <p:nvCxnSpPr>
          <p:cNvPr id="37917" name="Elbow Connector 49"/>
          <p:cNvCxnSpPr>
            <a:cxnSpLocks noChangeShapeType="1"/>
          </p:cNvCxnSpPr>
          <p:nvPr/>
        </p:nvCxnSpPr>
        <p:spPr bwMode="auto">
          <a:xfrm rot="10800000">
            <a:off x="3767138" y="2541588"/>
            <a:ext cx="2171700" cy="436562"/>
          </a:xfrm>
          <a:prstGeom prst="bentConnector3">
            <a:avLst>
              <a:gd name="adj1" fmla="val 50000"/>
            </a:avLst>
          </a:prstGeom>
          <a:noFill/>
          <a:ln w="28575" algn="ctr">
            <a:solidFill>
              <a:srgbClr val="FF0000"/>
            </a:solidFill>
            <a:round/>
            <a:headEnd/>
            <a:tailEnd type="arrow" w="med" len="med"/>
          </a:ln>
        </p:spPr>
      </p:cxnSp>
      <p:cxnSp>
        <p:nvCxnSpPr>
          <p:cNvPr id="37918" name="Straight Connector 55"/>
          <p:cNvCxnSpPr>
            <a:cxnSpLocks noChangeShapeType="1"/>
          </p:cNvCxnSpPr>
          <p:nvPr/>
        </p:nvCxnSpPr>
        <p:spPr bwMode="auto">
          <a:xfrm rot="16200000" flipH="1">
            <a:off x="3947319" y="3493294"/>
            <a:ext cx="1627187" cy="9525"/>
          </a:xfrm>
          <a:prstGeom prst="line">
            <a:avLst/>
          </a:prstGeom>
          <a:noFill/>
          <a:ln w="28575" algn="ctr">
            <a:solidFill>
              <a:srgbClr val="FF0000"/>
            </a:solidFill>
            <a:round/>
            <a:headEnd/>
            <a:tailEnd/>
          </a:ln>
        </p:spPr>
      </p:cxnSp>
      <p:cxnSp>
        <p:nvCxnSpPr>
          <p:cNvPr id="37919" name="Straight Arrow Connector 60"/>
          <p:cNvCxnSpPr>
            <a:cxnSpLocks noChangeShapeType="1"/>
          </p:cNvCxnSpPr>
          <p:nvPr/>
        </p:nvCxnSpPr>
        <p:spPr bwMode="auto">
          <a:xfrm rot="10800000">
            <a:off x="3581400" y="2659063"/>
            <a:ext cx="1184275" cy="7937"/>
          </a:xfrm>
          <a:prstGeom prst="straightConnector1">
            <a:avLst/>
          </a:prstGeom>
          <a:noFill/>
          <a:ln w="28575" algn="ctr">
            <a:solidFill>
              <a:srgbClr val="FF0000"/>
            </a:solidFill>
            <a:round/>
            <a:headEnd/>
            <a:tailEnd type="arrow" w="med" len="med"/>
          </a:ln>
        </p:spPr>
      </p:cxnSp>
      <p:cxnSp>
        <p:nvCxnSpPr>
          <p:cNvPr id="37920" name="Straight Arrow Connector 63"/>
          <p:cNvCxnSpPr>
            <a:cxnSpLocks noChangeShapeType="1"/>
          </p:cNvCxnSpPr>
          <p:nvPr/>
        </p:nvCxnSpPr>
        <p:spPr bwMode="auto">
          <a:xfrm rot="10800000">
            <a:off x="3113088" y="2776538"/>
            <a:ext cx="1441450" cy="1587"/>
          </a:xfrm>
          <a:prstGeom prst="straightConnector1">
            <a:avLst/>
          </a:prstGeom>
          <a:noFill/>
          <a:ln w="28575" algn="ctr">
            <a:solidFill>
              <a:srgbClr val="FF0000"/>
            </a:solidFill>
            <a:round/>
            <a:headEnd/>
            <a:tailEnd type="arrow" w="med" len="med"/>
          </a:ln>
        </p:spPr>
      </p:cxnSp>
      <p:cxnSp>
        <p:nvCxnSpPr>
          <p:cNvPr id="37921" name="Straight Connector 65"/>
          <p:cNvCxnSpPr>
            <a:cxnSpLocks noChangeShapeType="1"/>
          </p:cNvCxnSpPr>
          <p:nvPr/>
        </p:nvCxnSpPr>
        <p:spPr bwMode="auto">
          <a:xfrm rot="16200000" flipH="1">
            <a:off x="3359150" y="3989388"/>
            <a:ext cx="2390775" cy="0"/>
          </a:xfrm>
          <a:prstGeom prst="line">
            <a:avLst/>
          </a:prstGeom>
          <a:noFill/>
          <a:ln w="28575" algn="ctr">
            <a:solidFill>
              <a:srgbClr val="FF0000"/>
            </a:solidFill>
            <a:round/>
            <a:headEnd/>
            <a:tailEnd/>
          </a:ln>
        </p:spPr>
      </p:cxnSp>
      <p:cxnSp>
        <p:nvCxnSpPr>
          <p:cNvPr id="37922" name="Straight Connector 70"/>
          <p:cNvCxnSpPr>
            <a:cxnSpLocks noChangeShapeType="1"/>
          </p:cNvCxnSpPr>
          <p:nvPr/>
        </p:nvCxnSpPr>
        <p:spPr bwMode="auto">
          <a:xfrm flipV="1">
            <a:off x="4554538" y="5159375"/>
            <a:ext cx="1417637" cy="15875"/>
          </a:xfrm>
          <a:prstGeom prst="line">
            <a:avLst/>
          </a:prstGeom>
          <a:noFill/>
          <a:ln w="28575" algn="ctr">
            <a:solidFill>
              <a:srgbClr val="FF0000"/>
            </a:solidFill>
            <a:round/>
            <a:headEnd/>
            <a:tailEnd/>
          </a:ln>
        </p:spPr>
      </p:cxnSp>
      <p:cxnSp>
        <p:nvCxnSpPr>
          <p:cNvPr id="37923" name="Straight Connector 82"/>
          <p:cNvCxnSpPr>
            <a:cxnSpLocks noChangeShapeType="1"/>
          </p:cNvCxnSpPr>
          <p:nvPr/>
        </p:nvCxnSpPr>
        <p:spPr bwMode="auto">
          <a:xfrm flipV="1">
            <a:off x="4740275" y="4295775"/>
            <a:ext cx="1223963" cy="7938"/>
          </a:xfrm>
          <a:prstGeom prst="line">
            <a:avLst/>
          </a:prstGeom>
          <a:noFill/>
          <a:ln w="28575" algn="ctr">
            <a:solidFill>
              <a:srgbClr val="FF0000"/>
            </a:solidFill>
            <a:round/>
            <a:headEnd/>
            <a:tailEnd/>
          </a:ln>
        </p:spPr>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152400"/>
            <a:ext cx="8229600" cy="1265238"/>
          </a:xfrm>
        </p:spPr>
        <p:txBody>
          <a:bodyPr/>
          <a:lstStyle/>
          <a:p>
            <a:pPr algn="l"/>
            <a:r>
              <a:rPr lang="en-US" sz="2800" b="1" dirty="0" smtClean="0">
                <a:solidFill>
                  <a:schemeClr val="tx1"/>
                </a:solidFill>
              </a:rPr>
              <a:t>Supervisor’s View of Employee Information</a:t>
            </a:r>
            <a:r>
              <a:rPr lang="en-US" sz="2800" dirty="0" smtClean="0"/>
              <a:t>	</a:t>
            </a:r>
          </a:p>
        </p:txBody>
      </p:sp>
      <p:pic>
        <p:nvPicPr>
          <p:cNvPr id="38915" name="Picture 6"/>
          <p:cNvPicPr>
            <a:picLocks noGrp="1" noChangeAspect="1" noChangeArrowheads="1"/>
          </p:cNvPicPr>
          <p:nvPr>
            <p:ph idx="4294967295"/>
          </p:nvPr>
        </p:nvPicPr>
        <p:blipFill>
          <a:blip r:embed="rId3" cstate="print"/>
          <a:srcRect l="375" t="10126" r="50513" b="4781"/>
          <a:stretch>
            <a:fillRect/>
          </a:stretch>
        </p:blipFill>
        <p:spPr>
          <a:xfrm>
            <a:off x="296863" y="1066800"/>
            <a:ext cx="8847137" cy="4529138"/>
          </a:xfrm>
          <a:noFill/>
        </p:spPr>
      </p:pic>
      <p:sp>
        <p:nvSpPr>
          <p:cNvPr id="38916" name="Rectangle 8"/>
          <p:cNvSpPr>
            <a:spLocks noChangeArrowheads="1"/>
          </p:cNvSpPr>
          <p:nvPr/>
        </p:nvSpPr>
        <p:spPr bwMode="auto">
          <a:xfrm>
            <a:off x="763588" y="2147888"/>
            <a:ext cx="1165225" cy="209550"/>
          </a:xfrm>
          <a:prstGeom prst="rect">
            <a:avLst/>
          </a:prstGeom>
          <a:noFill/>
          <a:ln w="9525" algn="ctr">
            <a:noFill/>
            <a:round/>
            <a:headEnd/>
            <a:tailEnd/>
          </a:ln>
        </p:spPr>
        <p:txBody>
          <a:bodyPr/>
          <a:lstStyle/>
          <a:p>
            <a:pPr algn="r"/>
            <a:endParaRPr lang="en-US" sz="1400"/>
          </a:p>
        </p:txBody>
      </p:sp>
      <p:sp>
        <p:nvSpPr>
          <p:cNvPr id="38917" name="Rectangle 12"/>
          <p:cNvSpPr>
            <a:spLocks noChangeArrowheads="1"/>
          </p:cNvSpPr>
          <p:nvPr/>
        </p:nvSpPr>
        <p:spPr bwMode="auto">
          <a:xfrm>
            <a:off x="720725" y="4337050"/>
            <a:ext cx="638175" cy="217488"/>
          </a:xfrm>
          <a:prstGeom prst="rect">
            <a:avLst/>
          </a:prstGeom>
          <a:noFill/>
          <a:ln w="9525" algn="ctr">
            <a:noFill/>
            <a:round/>
            <a:headEnd/>
            <a:tailEnd/>
          </a:ln>
        </p:spPr>
        <p:txBody>
          <a:bodyPr/>
          <a:lstStyle/>
          <a:p>
            <a:pPr algn="r"/>
            <a:endParaRPr lang="en-US" sz="1400"/>
          </a:p>
        </p:txBody>
      </p:sp>
      <p:sp>
        <p:nvSpPr>
          <p:cNvPr id="38918" name="Rectangle 14"/>
          <p:cNvSpPr>
            <a:spLocks noChangeArrowheads="1"/>
          </p:cNvSpPr>
          <p:nvPr/>
        </p:nvSpPr>
        <p:spPr bwMode="auto">
          <a:xfrm>
            <a:off x="779463" y="1670050"/>
            <a:ext cx="2005012" cy="234950"/>
          </a:xfrm>
          <a:prstGeom prst="rect">
            <a:avLst/>
          </a:prstGeom>
          <a:noFill/>
          <a:ln w="9525" algn="ctr">
            <a:noFill/>
            <a:round/>
            <a:headEnd/>
            <a:tailEnd/>
          </a:ln>
        </p:spPr>
        <p:txBody>
          <a:bodyPr/>
          <a:lstStyle/>
          <a:p>
            <a:pPr algn="r"/>
            <a:endParaRPr lang="en-US" sz="1400"/>
          </a:p>
        </p:txBody>
      </p:sp>
      <p:sp>
        <p:nvSpPr>
          <p:cNvPr id="38919" name="TextBox 24"/>
          <p:cNvSpPr txBox="1">
            <a:spLocks noChangeArrowheads="1"/>
          </p:cNvSpPr>
          <p:nvPr/>
        </p:nvSpPr>
        <p:spPr bwMode="auto">
          <a:xfrm>
            <a:off x="4303713" y="1166813"/>
            <a:ext cx="1719262" cy="306387"/>
          </a:xfrm>
          <a:prstGeom prst="rect">
            <a:avLst/>
          </a:prstGeom>
          <a:noFill/>
          <a:ln w="9525">
            <a:noFill/>
            <a:miter lim="800000"/>
            <a:headEnd/>
            <a:tailEnd/>
          </a:ln>
        </p:spPr>
        <p:txBody>
          <a:bodyPr>
            <a:spAutoFit/>
          </a:bodyPr>
          <a:lstStyle/>
          <a:p>
            <a:pPr algn="r"/>
            <a:endParaRPr lang="en-US" sz="1400"/>
          </a:p>
        </p:txBody>
      </p:sp>
      <p:sp>
        <p:nvSpPr>
          <p:cNvPr id="38920" name="Rectangle 26"/>
          <p:cNvSpPr>
            <a:spLocks noChangeArrowheads="1"/>
          </p:cNvSpPr>
          <p:nvPr/>
        </p:nvSpPr>
        <p:spPr bwMode="auto">
          <a:xfrm>
            <a:off x="1862138" y="1585913"/>
            <a:ext cx="1016000" cy="117475"/>
          </a:xfrm>
          <a:prstGeom prst="rect">
            <a:avLst/>
          </a:prstGeom>
          <a:noFill/>
          <a:ln w="9525" algn="ctr">
            <a:noFill/>
            <a:round/>
            <a:headEnd/>
            <a:tailEnd/>
          </a:ln>
        </p:spPr>
        <p:txBody>
          <a:bodyPr/>
          <a:lstStyle/>
          <a:p>
            <a:pPr algn="r"/>
            <a:endParaRPr lang="en-US" sz="1400"/>
          </a:p>
        </p:txBody>
      </p:sp>
      <p:sp>
        <p:nvSpPr>
          <p:cNvPr id="38921" name="TextBox 27"/>
          <p:cNvSpPr txBox="1">
            <a:spLocks noChangeArrowheads="1"/>
          </p:cNvSpPr>
          <p:nvPr/>
        </p:nvSpPr>
        <p:spPr bwMode="auto">
          <a:xfrm>
            <a:off x="2093913" y="1219200"/>
            <a:ext cx="6916737" cy="369888"/>
          </a:xfrm>
          <a:prstGeom prst="rect">
            <a:avLst/>
          </a:prstGeom>
          <a:solidFill>
            <a:schemeClr val="bg1"/>
          </a:solidFill>
          <a:ln w="28575">
            <a:solidFill>
              <a:srgbClr val="FF0000"/>
            </a:solidFill>
            <a:miter lim="800000"/>
            <a:headEnd/>
            <a:tailEnd/>
          </a:ln>
        </p:spPr>
        <p:txBody>
          <a:bodyPr wrap="none">
            <a:spAutoFit/>
          </a:bodyPr>
          <a:lstStyle/>
          <a:p>
            <a:pPr algn="r"/>
            <a:r>
              <a:rPr lang="en-US">
                <a:solidFill>
                  <a:srgbClr val="FF0000"/>
                </a:solidFill>
              </a:rPr>
              <a:t>Displays all technicians and AGR supervised and vacant positions</a:t>
            </a:r>
          </a:p>
        </p:txBody>
      </p:sp>
      <p:cxnSp>
        <p:nvCxnSpPr>
          <p:cNvPr id="38922" name="Straight Arrow Connector 29"/>
          <p:cNvCxnSpPr>
            <a:cxnSpLocks noChangeShapeType="1"/>
          </p:cNvCxnSpPr>
          <p:nvPr/>
        </p:nvCxnSpPr>
        <p:spPr bwMode="auto">
          <a:xfrm rot="5400000">
            <a:off x="1516062" y="1838326"/>
            <a:ext cx="1008063" cy="684212"/>
          </a:xfrm>
          <a:prstGeom prst="straightConnector1">
            <a:avLst/>
          </a:prstGeom>
          <a:noFill/>
          <a:ln w="28575" algn="ctr">
            <a:solidFill>
              <a:srgbClr val="FF0000"/>
            </a:solidFill>
            <a:round/>
            <a:headEnd/>
            <a:tailEnd type="arrow" w="med" len="med"/>
          </a:ln>
        </p:spPr>
      </p:cxnSp>
      <p:sp>
        <p:nvSpPr>
          <p:cNvPr id="38923" name="TextBox 22"/>
          <p:cNvSpPr txBox="1">
            <a:spLocks noChangeArrowheads="1"/>
          </p:cNvSpPr>
          <p:nvPr/>
        </p:nvSpPr>
        <p:spPr bwMode="auto">
          <a:xfrm>
            <a:off x="212725" y="1700213"/>
            <a:ext cx="1316038" cy="369887"/>
          </a:xfrm>
          <a:prstGeom prst="rect">
            <a:avLst/>
          </a:prstGeom>
          <a:solidFill>
            <a:srgbClr val="FFFFFF"/>
          </a:solidFill>
          <a:ln w="28575">
            <a:solidFill>
              <a:srgbClr val="FF0000"/>
            </a:solidFill>
            <a:miter lim="800000"/>
            <a:headEnd/>
            <a:tailEnd/>
          </a:ln>
        </p:spPr>
        <p:txBody>
          <a:bodyPr>
            <a:spAutoFit/>
          </a:bodyPr>
          <a:lstStyle/>
          <a:p>
            <a:pPr algn="r"/>
            <a:r>
              <a:rPr lang="en-US">
                <a:solidFill>
                  <a:srgbClr val="FF0000"/>
                </a:solidFill>
              </a:rPr>
              <a:t>Supervisor</a:t>
            </a:r>
          </a:p>
        </p:txBody>
      </p:sp>
      <p:cxnSp>
        <p:nvCxnSpPr>
          <p:cNvPr id="38924" name="Straight Arrow Connector 28"/>
          <p:cNvCxnSpPr>
            <a:cxnSpLocks noChangeShapeType="1"/>
          </p:cNvCxnSpPr>
          <p:nvPr/>
        </p:nvCxnSpPr>
        <p:spPr bwMode="auto">
          <a:xfrm rot="16200000" flipH="1">
            <a:off x="737393" y="2199482"/>
            <a:ext cx="150813" cy="0"/>
          </a:xfrm>
          <a:prstGeom prst="straightConnector1">
            <a:avLst/>
          </a:prstGeom>
          <a:noFill/>
          <a:ln w="28575" algn="ctr">
            <a:solidFill>
              <a:srgbClr val="FF0000"/>
            </a:solidFill>
            <a:round/>
            <a:headEnd/>
            <a:tailEnd type="arrow" w="med" len="med"/>
          </a:ln>
        </p:spPr>
      </p:cxnSp>
      <p:sp>
        <p:nvSpPr>
          <p:cNvPr id="38925" name="TextBox 17"/>
          <p:cNvSpPr txBox="1">
            <a:spLocks noChangeArrowheads="1"/>
          </p:cNvSpPr>
          <p:nvPr/>
        </p:nvSpPr>
        <p:spPr bwMode="auto">
          <a:xfrm>
            <a:off x="234950" y="4119563"/>
            <a:ext cx="4184650" cy="708025"/>
          </a:xfrm>
          <a:prstGeom prst="rect">
            <a:avLst/>
          </a:prstGeom>
          <a:noFill/>
          <a:ln w="28575">
            <a:solidFill>
              <a:srgbClr val="FF0000"/>
            </a:solidFill>
            <a:miter lim="800000"/>
            <a:headEnd/>
            <a:tailEnd/>
          </a:ln>
        </p:spPr>
        <p:txBody>
          <a:bodyPr>
            <a:spAutoFit/>
          </a:bodyPr>
          <a:lstStyle/>
          <a:p>
            <a:r>
              <a:rPr lang="en-US" sz="2000">
                <a:solidFill>
                  <a:srgbClr val="FF0000"/>
                </a:solidFill>
              </a:rPr>
              <a:t>Click on employee’s name to view the categories for each employee</a:t>
            </a:r>
          </a:p>
        </p:txBody>
      </p:sp>
      <p:cxnSp>
        <p:nvCxnSpPr>
          <p:cNvPr id="38926" name="Straight Arrow Connector 19"/>
          <p:cNvCxnSpPr>
            <a:cxnSpLocks noChangeShapeType="1"/>
          </p:cNvCxnSpPr>
          <p:nvPr/>
        </p:nvCxnSpPr>
        <p:spPr bwMode="auto">
          <a:xfrm>
            <a:off x="520700" y="2717800"/>
            <a:ext cx="166688" cy="1588"/>
          </a:xfrm>
          <a:prstGeom prst="straightConnector1">
            <a:avLst/>
          </a:prstGeom>
          <a:noFill/>
          <a:ln w="28575" algn="ctr">
            <a:solidFill>
              <a:srgbClr val="FF0000"/>
            </a:solidFill>
            <a:round/>
            <a:headEnd/>
            <a:tailEnd type="arrow" w="med" len="med"/>
          </a:ln>
        </p:spPr>
      </p:cxnSp>
      <p:cxnSp>
        <p:nvCxnSpPr>
          <p:cNvPr id="38927" name="Straight Connector 23"/>
          <p:cNvCxnSpPr>
            <a:cxnSpLocks noChangeShapeType="1"/>
          </p:cNvCxnSpPr>
          <p:nvPr/>
        </p:nvCxnSpPr>
        <p:spPr bwMode="auto">
          <a:xfrm rot="5400000" flipH="1" flipV="1">
            <a:off x="-175419" y="3405982"/>
            <a:ext cx="1392237" cy="0"/>
          </a:xfrm>
          <a:prstGeom prst="line">
            <a:avLst/>
          </a:prstGeom>
          <a:noFill/>
          <a:ln w="28575" algn="ctr">
            <a:solidFill>
              <a:srgbClr val="FF0000"/>
            </a:solidFill>
            <a:round/>
            <a:headEnd/>
            <a:tailEnd/>
          </a:ln>
        </p:spPr>
      </p:cxn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4294967295"/>
          </p:nvPr>
        </p:nvPicPr>
        <p:blipFill>
          <a:blip r:embed="rId3" cstate="print"/>
          <a:srcRect l="40" t="19417" r="50616" b="5083"/>
          <a:stretch>
            <a:fillRect/>
          </a:stretch>
        </p:blipFill>
        <p:spPr>
          <a:xfrm>
            <a:off x="0" y="1303338"/>
            <a:ext cx="8780463" cy="4921250"/>
          </a:xfrm>
          <a:noFill/>
        </p:spPr>
      </p:pic>
      <p:sp>
        <p:nvSpPr>
          <p:cNvPr id="39939" name="TextBox 5"/>
          <p:cNvSpPr txBox="1">
            <a:spLocks noChangeArrowheads="1"/>
          </p:cNvSpPr>
          <p:nvPr/>
        </p:nvSpPr>
        <p:spPr bwMode="auto">
          <a:xfrm>
            <a:off x="1981200" y="1295400"/>
            <a:ext cx="6858000" cy="646113"/>
          </a:xfrm>
          <a:prstGeom prst="rect">
            <a:avLst/>
          </a:prstGeom>
          <a:solidFill>
            <a:schemeClr val="bg1"/>
          </a:solidFill>
          <a:ln w="28575">
            <a:solidFill>
              <a:srgbClr val="FF0000"/>
            </a:solidFill>
            <a:miter lim="800000"/>
            <a:headEnd/>
            <a:tailEnd/>
          </a:ln>
        </p:spPr>
        <p:txBody>
          <a:bodyPr>
            <a:spAutoFit/>
          </a:bodyPr>
          <a:lstStyle/>
          <a:p>
            <a:r>
              <a:rPr lang="en-US" b="1" dirty="0">
                <a:solidFill>
                  <a:srgbClr val="FF0000"/>
                </a:solidFill>
              </a:rPr>
              <a:t>Updating personal information by  employees, supervisors and managers </a:t>
            </a:r>
          </a:p>
        </p:txBody>
      </p:sp>
      <p:cxnSp>
        <p:nvCxnSpPr>
          <p:cNvPr id="39940" name="Straight Arrow Connector 7"/>
          <p:cNvCxnSpPr>
            <a:cxnSpLocks noChangeShapeType="1"/>
          </p:cNvCxnSpPr>
          <p:nvPr/>
        </p:nvCxnSpPr>
        <p:spPr bwMode="auto">
          <a:xfrm rot="10800000" flipV="1">
            <a:off x="906463" y="1973263"/>
            <a:ext cx="312737" cy="203200"/>
          </a:xfrm>
          <a:prstGeom prst="straightConnector1">
            <a:avLst/>
          </a:prstGeom>
          <a:noFill/>
          <a:ln w="28575" algn="ctr">
            <a:solidFill>
              <a:srgbClr val="FF0000"/>
            </a:solidFill>
            <a:round/>
            <a:headEnd/>
            <a:tailEnd type="arrow" w="med" len="med"/>
          </a:ln>
        </p:spPr>
      </p:cxnSp>
      <p:cxnSp>
        <p:nvCxnSpPr>
          <p:cNvPr id="39941" name="Straight Arrow Connector 23"/>
          <p:cNvCxnSpPr>
            <a:cxnSpLocks noChangeShapeType="1"/>
          </p:cNvCxnSpPr>
          <p:nvPr/>
        </p:nvCxnSpPr>
        <p:spPr bwMode="auto">
          <a:xfrm>
            <a:off x="4640263" y="1379538"/>
            <a:ext cx="914400" cy="914400"/>
          </a:xfrm>
          <a:prstGeom prst="straightConnector1">
            <a:avLst/>
          </a:prstGeom>
          <a:noFill/>
          <a:ln w="9525" algn="ctr">
            <a:noFill/>
            <a:round/>
            <a:headEnd/>
            <a:tailEnd type="arrow" w="med" len="med"/>
          </a:ln>
        </p:spPr>
      </p:cxnSp>
      <p:sp>
        <p:nvSpPr>
          <p:cNvPr id="29708" name="Rectangle 14"/>
          <p:cNvSpPr>
            <a:spLocks noChangeArrowheads="1"/>
          </p:cNvSpPr>
          <p:nvPr/>
        </p:nvSpPr>
        <p:spPr bwMode="auto">
          <a:xfrm>
            <a:off x="2000250" y="0"/>
            <a:ext cx="6927850" cy="762000"/>
          </a:xfrm>
          <a:prstGeom prst="rect">
            <a:avLst/>
          </a:prstGeom>
          <a:noFill/>
          <a:ln w="9525">
            <a:noFill/>
            <a:miter lim="800000"/>
            <a:headEnd/>
            <a:tailEnd/>
          </a:ln>
        </p:spPr>
        <p:txBody>
          <a:bodyPr anchor="b"/>
          <a:lstStyle/>
          <a:p>
            <a:pPr algn="ctr">
              <a:lnSpc>
                <a:spcPts val="3000"/>
              </a:lnSpc>
              <a:defRPr/>
            </a:pPr>
            <a:r>
              <a:rPr lang="en-US" sz="3200" b="1" dirty="0">
                <a:latin typeface="+mj-lt"/>
                <a:cs typeface="Times New Roman" pitchFamily="18" charset="0"/>
              </a:rPr>
              <a:t>Update</a:t>
            </a:r>
            <a:r>
              <a:rPr lang="en-US" sz="3200" b="1" dirty="0">
                <a:cs typeface="Times New Roman" pitchFamily="18" charset="0"/>
              </a:rPr>
              <a:t> </a:t>
            </a:r>
            <a:r>
              <a:rPr lang="en-US" sz="3200" b="1" dirty="0">
                <a:latin typeface="+mj-lt"/>
                <a:cs typeface="Times New Roman" pitchFamily="18" charset="0"/>
              </a:rPr>
              <a:t>My Information </a:t>
            </a:r>
          </a:p>
        </p:txBody>
      </p:sp>
      <p:sp>
        <p:nvSpPr>
          <p:cNvPr id="39943" name="Oval 15"/>
          <p:cNvSpPr>
            <a:spLocks noChangeArrowheads="1"/>
          </p:cNvSpPr>
          <p:nvPr/>
        </p:nvSpPr>
        <p:spPr bwMode="auto">
          <a:xfrm>
            <a:off x="304800" y="2886075"/>
            <a:ext cx="5410200" cy="857250"/>
          </a:xfrm>
          <a:prstGeom prst="ellipse">
            <a:avLst/>
          </a:prstGeom>
          <a:noFill/>
          <a:ln w="38100">
            <a:solidFill>
              <a:srgbClr val="FF0000"/>
            </a:solidFill>
            <a:round/>
            <a:headEnd/>
            <a:tailEnd/>
          </a:ln>
        </p:spPr>
        <p:txBody>
          <a:bodyPr wrap="none" anchor="ctr"/>
          <a:lstStyle/>
          <a:p>
            <a:endParaRPr lang="en-US"/>
          </a:p>
        </p:txBody>
      </p:sp>
      <p:sp>
        <p:nvSpPr>
          <p:cNvPr id="39944" name="Text Box 16"/>
          <p:cNvSpPr txBox="1">
            <a:spLocks noChangeArrowheads="1"/>
          </p:cNvSpPr>
          <p:nvPr/>
        </p:nvSpPr>
        <p:spPr bwMode="auto">
          <a:xfrm>
            <a:off x="5848350" y="2733675"/>
            <a:ext cx="3038475" cy="1219200"/>
          </a:xfrm>
          <a:prstGeom prst="rect">
            <a:avLst/>
          </a:prstGeom>
          <a:solidFill>
            <a:schemeClr val="bg1"/>
          </a:solidFill>
          <a:ln w="28575">
            <a:solidFill>
              <a:srgbClr val="FF0000"/>
            </a:solidFill>
            <a:miter lim="800000"/>
            <a:headEnd/>
            <a:tailEnd/>
          </a:ln>
        </p:spPr>
        <p:txBody>
          <a:bodyPr>
            <a:spAutoFit/>
          </a:bodyPr>
          <a:lstStyle/>
          <a:p>
            <a:pPr>
              <a:spcBef>
                <a:spcPct val="50000"/>
              </a:spcBef>
            </a:pPr>
            <a:r>
              <a:rPr lang="en-US">
                <a:solidFill>
                  <a:srgbClr val="FF0000"/>
                </a:solidFill>
              </a:rPr>
              <a:t>The </a:t>
            </a:r>
            <a:r>
              <a:rPr lang="en-US" u="sng">
                <a:solidFill>
                  <a:srgbClr val="FF0000"/>
                </a:solidFill>
              </a:rPr>
              <a:t>Email Address </a:t>
            </a:r>
            <a:r>
              <a:rPr lang="en-US">
                <a:solidFill>
                  <a:srgbClr val="FF0000"/>
                </a:solidFill>
              </a:rPr>
              <a:t>must be your work email, this is needed for the PAA process to work.</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304800" y="914400"/>
            <a:ext cx="8153400" cy="1323975"/>
          </a:xfrm>
          <a:prstGeom prst="rect">
            <a:avLst/>
          </a:prstGeom>
          <a:noFill/>
          <a:ln w="9525">
            <a:noFill/>
            <a:miter lim="800000"/>
            <a:headEnd/>
            <a:tailEnd/>
          </a:ln>
        </p:spPr>
        <p:txBody>
          <a:bodyPr>
            <a:spAutoFit/>
          </a:bodyPr>
          <a:lstStyle/>
          <a:p>
            <a:pPr algn="ctr"/>
            <a:r>
              <a:rPr lang="en-US" sz="4000" b="1"/>
              <a:t>Performance Appraisal Application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7" name="Picture 2"/>
          <p:cNvPicPr>
            <a:picLocks noGrp="1" noChangeAspect="1" noChangeArrowheads="1"/>
          </p:cNvPicPr>
          <p:nvPr>
            <p:ph idx="1"/>
          </p:nvPr>
        </p:nvPicPr>
        <p:blipFill>
          <a:blip r:embed="rId3" cstate="print"/>
          <a:srcRect l="50116" t="11313" r="694" b="55032"/>
          <a:stretch>
            <a:fillRect/>
          </a:stretch>
        </p:blipFill>
        <p:spPr>
          <a:xfrm>
            <a:off x="142875" y="914400"/>
            <a:ext cx="8877300" cy="2714625"/>
          </a:xfrm>
          <a:solidFill>
            <a:srgbClr val="FFFFFF"/>
          </a:solidFill>
        </p:spPr>
      </p:pic>
      <p:sp>
        <p:nvSpPr>
          <p:cNvPr id="41986" name="Title 1"/>
          <p:cNvSpPr>
            <a:spLocks noGrp="1"/>
          </p:cNvSpPr>
          <p:nvPr>
            <p:ph type="title"/>
          </p:nvPr>
        </p:nvSpPr>
        <p:spPr>
          <a:xfrm>
            <a:off x="457200" y="274638"/>
            <a:ext cx="8229600" cy="639762"/>
          </a:xfrm>
        </p:spPr>
        <p:txBody>
          <a:bodyPr>
            <a:normAutofit/>
          </a:bodyPr>
          <a:lstStyle/>
          <a:p>
            <a:pPr algn="l"/>
            <a:r>
              <a:rPr lang="en-US" sz="2300" b="1" dirty="0" smtClean="0">
                <a:solidFill>
                  <a:schemeClr val="tx1"/>
                </a:solidFill>
                <a:cs typeface="Times New Roman" pitchFamily="18" charset="0"/>
              </a:rPr>
              <a:t>Employee Access to Performance Appraisal Application</a:t>
            </a:r>
            <a:endParaRPr lang="en-US" sz="2300" b="1" dirty="0" smtClean="0">
              <a:solidFill>
                <a:schemeClr val="tx1"/>
              </a:solidFill>
            </a:endParaRPr>
          </a:p>
        </p:txBody>
      </p:sp>
      <p:sp>
        <p:nvSpPr>
          <p:cNvPr id="41988" name="Rectangle 5"/>
          <p:cNvSpPr>
            <a:spLocks noChangeArrowheads="1"/>
          </p:cNvSpPr>
          <p:nvPr/>
        </p:nvSpPr>
        <p:spPr bwMode="auto">
          <a:xfrm>
            <a:off x="3276600" y="3581400"/>
            <a:ext cx="4962525" cy="784225"/>
          </a:xfrm>
          <a:prstGeom prst="rect">
            <a:avLst/>
          </a:prstGeom>
          <a:solidFill>
            <a:schemeClr val="bg1"/>
          </a:solidFill>
          <a:ln w="28575">
            <a:solidFill>
              <a:srgbClr val="FF0000"/>
            </a:solidFill>
            <a:miter lim="800000"/>
            <a:headEnd/>
            <a:tailEnd/>
          </a:ln>
        </p:spPr>
        <p:txBody>
          <a:bodyPr>
            <a:spAutoFit/>
          </a:bodyPr>
          <a:lstStyle/>
          <a:p>
            <a:pPr>
              <a:spcBef>
                <a:spcPct val="50000"/>
              </a:spcBef>
            </a:pPr>
            <a:r>
              <a:rPr lang="en-US" b="1" u="sng">
                <a:solidFill>
                  <a:srgbClr val="FF0000"/>
                </a:solidFill>
              </a:rPr>
              <a:t>Performance Appraisal Application (PAA)</a:t>
            </a:r>
            <a:r>
              <a:rPr lang="en-US" b="1">
                <a:solidFill>
                  <a:srgbClr val="FF0000"/>
                </a:solidFill>
              </a:rPr>
              <a:t> </a:t>
            </a:r>
            <a:endParaRPr lang="en-US">
              <a:solidFill>
                <a:srgbClr val="FF0000"/>
              </a:solidFill>
            </a:endParaRPr>
          </a:p>
          <a:p>
            <a:pPr>
              <a:spcBef>
                <a:spcPct val="50000"/>
              </a:spcBef>
            </a:pPr>
            <a:r>
              <a:rPr lang="en-US">
                <a:solidFill>
                  <a:srgbClr val="FF0000"/>
                </a:solidFill>
              </a:rPr>
              <a:t> </a:t>
            </a:r>
          </a:p>
        </p:txBody>
      </p:sp>
      <p:sp>
        <p:nvSpPr>
          <p:cNvPr id="41989" name="Rectangle 8"/>
          <p:cNvSpPr>
            <a:spLocks noChangeArrowheads="1"/>
          </p:cNvSpPr>
          <p:nvPr/>
        </p:nvSpPr>
        <p:spPr bwMode="auto">
          <a:xfrm>
            <a:off x="409575" y="3829050"/>
            <a:ext cx="2657475" cy="1201738"/>
          </a:xfrm>
          <a:prstGeom prst="rect">
            <a:avLst/>
          </a:prstGeom>
          <a:noFill/>
          <a:ln w="28575">
            <a:solidFill>
              <a:srgbClr val="FF0000"/>
            </a:solidFill>
            <a:miter lim="800000"/>
            <a:headEnd/>
            <a:tailEnd/>
          </a:ln>
        </p:spPr>
        <p:txBody>
          <a:bodyPr>
            <a:spAutoFit/>
          </a:bodyPr>
          <a:lstStyle/>
          <a:p>
            <a:r>
              <a:rPr lang="en-US">
                <a:solidFill>
                  <a:srgbClr val="FF0000"/>
                </a:solidFill>
              </a:rPr>
              <a:t>The functions available to the employee user are provided in the middle area. </a:t>
            </a:r>
          </a:p>
        </p:txBody>
      </p:sp>
      <p:cxnSp>
        <p:nvCxnSpPr>
          <p:cNvPr id="41990" name="AutoShape 11"/>
          <p:cNvCxnSpPr>
            <a:cxnSpLocks noChangeShapeType="1"/>
          </p:cNvCxnSpPr>
          <p:nvPr/>
        </p:nvCxnSpPr>
        <p:spPr bwMode="auto">
          <a:xfrm rot="5400000" flipH="1">
            <a:off x="1844676" y="2827337"/>
            <a:ext cx="1295400" cy="669925"/>
          </a:xfrm>
          <a:prstGeom prst="bentConnector4">
            <a:avLst>
              <a:gd name="adj1" fmla="val 28676"/>
              <a:gd name="adj2" fmla="val 132463"/>
            </a:avLst>
          </a:prstGeom>
          <a:noFill/>
          <a:ln w="19050">
            <a:solidFill>
              <a:srgbClr val="FF0000"/>
            </a:solidFill>
            <a:miter lim="800000"/>
            <a:headEnd/>
            <a:tailEnd type="triangle" w="med" len="med"/>
          </a:ln>
        </p:spPr>
      </p:cxnSp>
      <p:sp>
        <p:nvSpPr>
          <p:cNvPr id="41991" name="Left Brace 19"/>
          <p:cNvSpPr>
            <a:spLocks/>
          </p:cNvSpPr>
          <p:nvPr/>
        </p:nvSpPr>
        <p:spPr bwMode="auto">
          <a:xfrm>
            <a:off x="2324100" y="2124075"/>
            <a:ext cx="142875" cy="695325"/>
          </a:xfrm>
          <a:prstGeom prst="leftBrace">
            <a:avLst>
              <a:gd name="adj1" fmla="val 8336"/>
              <a:gd name="adj2" fmla="val 50000"/>
            </a:avLst>
          </a:prstGeom>
          <a:solidFill>
            <a:schemeClr val="accent1"/>
          </a:solidFill>
          <a:ln w="19050" algn="ctr">
            <a:solidFill>
              <a:srgbClr val="FF0000"/>
            </a:solidFill>
            <a:round/>
            <a:headEnd/>
            <a:tailEnd/>
          </a:ln>
        </p:spPr>
        <p:txBody>
          <a:bodyPr/>
          <a:lstStyle/>
          <a:p>
            <a:endParaRPr lang="en-US"/>
          </a:p>
        </p:txBody>
      </p:sp>
      <p:sp>
        <p:nvSpPr>
          <p:cNvPr id="41992" name="Rectangle 9"/>
          <p:cNvSpPr>
            <a:spLocks noChangeArrowheads="1"/>
          </p:cNvSpPr>
          <p:nvPr/>
        </p:nvSpPr>
        <p:spPr bwMode="auto">
          <a:xfrm>
            <a:off x="228600" y="2257425"/>
            <a:ext cx="771525" cy="161925"/>
          </a:xfrm>
          <a:prstGeom prst="rect">
            <a:avLst/>
          </a:prstGeom>
          <a:solidFill>
            <a:srgbClr val="FFFFFF"/>
          </a:solidFill>
          <a:ln w="9525" algn="ctr">
            <a:noFill/>
            <a:round/>
            <a:headEnd/>
            <a:tailEnd/>
          </a:ln>
        </p:spPr>
        <p:txBody>
          <a:bodyPr/>
          <a:lstStyle/>
          <a:p>
            <a:endParaRPr lang="en-US"/>
          </a:p>
        </p:txBody>
      </p:sp>
      <p:cxnSp>
        <p:nvCxnSpPr>
          <p:cNvPr id="41993" name="Straight Arrow Connector 14"/>
          <p:cNvCxnSpPr>
            <a:cxnSpLocks noChangeShapeType="1"/>
          </p:cNvCxnSpPr>
          <p:nvPr/>
        </p:nvCxnSpPr>
        <p:spPr bwMode="auto">
          <a:xfrm rot="10800000">
            <a:off x="4362450" y="2743200"/>
            <a:ext cx="571500" cy="1588"/>
          </a:xfrm>
          <a:prstGeom prst="straightConnector1">
            <a:avLst/>
          </a:prstGeom>
          <a:noFill/>
          <a:ln w="19050" algn="ctr">
            <a:solidFill>
              <a:srgbClr val="FF0000"/>
            </a:solidFill>
            <a:round/>
            <a:headEnd/>
            <a:tailEnd type="arrow" w="med" len="med"/>
          </a:ln>
        </p:spPr>
      </p:cxnSp>
      <p:cxnSp>
        <p:nvCxnSpPr>
          <p:cNvPr id="14" name="Straight Connector 13"/>
          <p:cNvCxnSpPr/>
          <p:nvPr/>
        </p:nvCxnSpPr>
        <p:spPr>
          <a:xfrm rot="5400000">
            <a:off x="4533900" y="3162300"/>
            <a:ext cx="838200"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28600" y="1143000"/>
            <a:ext cx="8610600" cy="5257800"/>
          </a:xfrm>
        </p:spPr>
        <p:txBody>
          <a:bodyPr>
            <a:normAutofit fontScale="92500" lnSpcReduction="10000"/>
          </a:bodyPr>
          <a:lstStyle/>
          <a:p>
            <a:r>
              <a:rPr lang="en-US" sz="2800" dirty="0" smtClean="0"/>
              <a:t>Mandatory use of the NGB Form 430, Performance Appraisal, to be used with My Biz &amp; My Workplace </a:t>
            </a:r>
            <a:r>
              <a:rPr lang="en-US" sz="2800" dirty="0" smtClean="0">
                <a:solidFill>
                  <a:srgbClr val="FF0000"/>
                </a:solidFill>
              </a:rPr>
              <a:t>(IDNG 430-1-R obsolete) </a:t>
            </a:r>
          </a:p>
          <a:p>
            <a:pPr eaLnBrk="1" hangingPunct="1">
              <a:lnSpc>
                <a:spcPct val="90000"/>
              </a:lnSpc>
              <a:spcBef>
                <a:spcPct val="45000"/>
              </a:spcBef>
            </a:pPr>
            <a:r>
              <a:rPr lang="en-US" sz="2800" dirty="0" smtClean="0"/>
              <a:t>Annual Appraisal Cycle:  1Jan – 31Dec                 		    </a:t>
            </a:r>
            <a:r>
              <a:rPr lang="en-US" sz="2800" b="1" u="sng" dirty="0" smtClean="0">
                <a:solidFill>
                  <a:srgbClr val="FF0000"/>
                </a:solidFill>
              </a:rPr>
              <a:t>for all Technicians</a:t>
            </a:r>
          </a:p>
          <a:p>
            <a:pPr eaLnBrk="1" hangingPunct="1">
              <a:lnSpc>
                <a:spcPct val="90000"/>
              </a:lnSpc>
              <a:spcBef>
                <a:spcPct val="45000"/>
              </a:spcBef>
            </a:pPr>
            <a:r>
              <a:rPr lang="en-US" sz="2800" dirty="0" smtClean="0"/>
              <a:t>New Terms:</a:t>
            </a:r>
          </a:p>
          <a:p>
            <a:pPr eaLnBrk="1" hangingPunct="1">
              <a:lnSpc>
                <a:spcPct val="90000"/>
              </a:lnSpc>
              <a:spcBef>
                <a:spcPct val="45000"/>
              </a:spcBef>
              <a:buFontTx/>
              <a:buNone/>
            </a:pPr>
            <a:r>
              <a:rPr lang="en-US" sz="2800" dirty="0" smtClean="0"/>
              <a:t>          Performance Appraisal Application(PAA)</a:t>
            </a:r>
          </a:p>
          <a:p>
            <a:pPr eaLnBrk="1" hangingPunct="1">
              <a:lnSpc>
                <a:spcPct val="90000"/>
              </a:lnSpc>
              <a:spcBef>
                <a:spcPct val="45000"/>
              </a:spcBef>
              <a:buFontTx/>
              <a:buNone/>
            </a:pPr>
            <a:r>
              <a:rPr lang="en-US" sz="2800" dirty="0" smtClean="0"/>
              <a:t>          Critical Element is a Job Objective</a:t>
            </a:r>
          </a:p>
          <a:p>
            <a:pPr eaLnBrk="1" hangingPunct="1">
              <a:lnSpc>
                <a:spcPct val="90000"/>
              </a:lnSpc>
              <a:spcBef>
                <a:spcPct val="45000"/>
              </a:spcBef>
              <a:buFontTx/>
              <a:buNone/>
            </a:pPr>
            <a:r>
              <a:rPr lang="en-US" sz="2800" dirty="0" smtClean="0"/>
              <a:t>           Employee Self Assessment</a:t>
            </a:r>
          </a:p>
          <a:p>
            <a:pPr eaLnBrk="1" hangingPunct="1">
              <a:lnSpc>
                <a:spcPct val="90000"/>
              </a:lnSpc>
              <a:spcBef>
                <a:spcPct val="45000"/>
              </a:spcBef>
              <a:buFontTx/>
              <a:buNone/>
            </a:pPr>
            <a:r>
              <a:rPr lang="en-US" sz="2800" dirty="0" smtClean="0"/>
              <a:t>           Rating Official Assessment</a:t>
            </a:r>
          </a:p>
          <a:p>
            <a:pPr eaLnBrk="1" hangingPunct="1">
              <a:lnSpc>
                <a:spcPct val="90000"/>
              </a:lnSpc>
              <a:spcBef>
                <a:spcPct val="45000"/>
              </a:spcBef>
              <a:buFontTx/>
              <a:buNone/>
            </a:pPr>
            <a:r>
              <a:rPr lang="en-US" sz="2800" dirty="0" smtClean="0"/>
              <a:t>           Higher Level Reviewer</a:t>
            </a:r>
          </a:p>
        </p:txBody>
      </p:sp>
      <p:sp>
        <p:nvSpPr>
          <p:cNvPr id="7170" name="Rectangle 2"/>
          <p:cNvSpPr>
            <a:spLocks noGrp="1" noChangeArrowheads="1"/>
          </p:cNvSpPr>
          <p:nvPr>
            <p:ph type="title"/>
          </p:nvPr>
        </p:nvSpPr>
        <p:spPr>
          <a:xfrm>
            <a:off x="304800" y="152400"/>
            <a:ext cx="8382000" cy="1143000"/>
          </a:xfrm>
        </p:spPr>
        <p:txBody>
          <a:bodyPr anchor="t">
            <a:normAutofit fontScale="90000"/>
          </a:bodyPr>
          <a:lstStyle/>
          <a:p>
            <a:pPr algn="ctr" eaLnBrk="1" hangingPunct="1"/>
            <a:r>
              <a:rPr lang="en-US" sz="3200" b="1" dirty="0" smtClean="0">
                <a:solidFill>
                  <a:schemeClr val="tx1"/>
                </a:solidFill>
              </a:rPr>
              <a:t>Performance Management </a:t>
            </a:r>
            <a:r>
              <a:rPr lang="en-US" sz="3200" b="1" u="sng" dirty="0" smtClean="0"/>
              <a:t/>
            </a:r>
            <a:br>
              <a:rPr lang="en-US" sz="3200" b="1" u="sng" dirty="0" smtClean="0"/>
            </a:br>
            <a:r>
              <a:rPr lang="en-US" sz="3200" b="1" u="sng" dirty="0" smtClean="0">
                <a:solidFill>
                  <a:srgbClr val="000099"/>
                </a:solidFill>
              </a:rPr>
              <a:t>What Changes</a:t>
            </a:r>
            <a:br>
              <a:rPr lang="en-US" sz="3200" b="1" u="sng" dirty="0" smtClean="0">
                <a:solidFill>
                  <a:srgbClr val="000099"/>
                </a:solidFill>
              </a:rPr>
            </a:br>
            <a:endParaRPr lang="en-US" sz="3200" b="1" u="sng" dirty="0" smtClean="0">
              <a:solidFill>
                <a:srgbClr val="00009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dirty="0"/>
          </a:p>
        </p:txBody>
      </p:sp>
      <p:sp>
        <p:nvSpPr>
          <p:cNvPr id="43010" name="Title 1"/>
          <p:cNvSpPr>
            <a:spLocks noGrp="1"/>
          </p:cNvSpPr>
          <p:nvPr>
            <p:ph type="title"/>
          </p:nvPr>
        </p:nvSpPr>
        <p:spPr/>
        <p:txBody>
          <a:bodyPr/>
          <a:lstStyle/>
          <a:p>
            <a:r>
              <a:rPr lang="en-US" sz="3200" b="1" dirty="0" smtClean="0">
                <a:solidFill>
                  <a:schemeClr val="tx1"/>
                </a:solidFill>
              </a:rPr>
              <a:t>Create My Performance Plan</a:t>
            </a:r>
          </a:p>
        </p:txBody>
      </p:sp>
      <p:sp>
        <p:nvSpPr>
          <p:cNvPr id="4301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3012" name="Picture 10"/>
          <p:cNvPicPr>
            <a:picLocks noChangeAspect="1" noChangeArrowheads="1"/>
          </p:cNvPicPr>
          <p:nvPr/>
        </p:nvPicPr>
        <p:blipFill>
          <a:blip r:embed="rId3" cstate="print"/>
          <a:srcRect t="4446" r="1482"/>
          <a:stretch>
            <a:fillRect/>
          </a:stretch>
        </p:blipFill>
        <p:spPr bwMode="auto">
          <a:xfrm>
            <a:off x="609600" y="990600"/>
            <a:ext cx="7543800" cy="5230813"/>
          </a:xfrm>
          <a:prstGeom prst="rect">
            <a:avLst/>
          </a:prstGeom>
          <a:noFill/>
          <a:ln w="9525">
            <a:noFill/>
            <a:miter lim="800000"/>
            <a:headEnd/>
            <a:tailEnd/>
          </a:ln>
        </p:spPr>
      </p:pic>
      <p:sp>
        <p:nvSpPr>
          <p:cNvPr id="43013" name="Line Callout 2 8"/>
          <p:cNvSpPr>
            <a:spLocks/>
          </p:cNvSpPr>
          <p:nvPr/>
        </p:nvSpPr>
        <p:spPr bwMode="auto">
          <a:xfrm>
            <a:off x="5867400" y="2590800"/>
            <a:ext cx="2971800" cy="1066800"/>
          </a:xfrm>
          <a:prstGeom prst="borderCallout2">
            <a:avLst>
              <a:gd name="adj1" fmla="val -25000"/>
              <a:gd name="adj2" fmla="val 48639"/>
              <a:gd name="adj3" fmla="val -3569"/>
              <a:gd name="adj4" fmla="val 44986"/>
              <a:gd name="adj5" fmla="val -2301"/>
              <a:gd name="adj6" fmla="val 46231"/>
            </a:avLst>
          </a:prstGeom>
          <a:solidFill>
            <a:schemeClr val="bg1"/>
          </a:solidFill>
          <a:ln w="25400" algn="ctr">
            <a:solidFill>
              <a:srgbClr val="FF3300"/>
            </a:solidFill>
            <a:miter lim="800000"/>
            <a:headEnd/>
            <a:tailEnd/>
          </a:ln>
        </p:spPr>
        <p:txBody>
          <a:bodyPr anchor="ctr"/>
          <a:lstStyle/>
          <a:p>
            <a:pPr>
              <a:spcAft>
                <a:spcPts val="1000"/>
              </a:spcAft>
            </a:pPr>
            <a:r>
              <a:rPr lang="en-US" sz="1600" b="1">
                <a:solidFill>
                  <a:srgbClr val="FF0000"/>
                </a:solidFill>
              </a:rPr>
              <a:t>The  </a:t>
            </a:r>
            <a:r>
              <a:rPr lang="en-US" sz="1600" b="1" u="sng">
                <a:solidFill>
                  <a:srgbClr val="FF0000"/>
                </a:solidFill>
              </a:rPr>
              <a:t>Need Help</a:t>
            </a:r>
            <a:r>
              <a:rPr lang="en-US" sz="1600" b="1">
                <a:solidFill>
                  <a:srgbClr val="FF0000"/>
                </a:solidFill>
              </a:rPr>
              <a:t> link will give you information on what is available on the page where you are located. </a:t>
            </a:r>
          </a:p>
        </p:txBody>
      </p:sp>
      <p:sp>
        <p:nvSpPr>
          <p:cNvPr id="43014" name="Line Callout 1 9"/>
          <p:cNvSpPr>
            <a:spLocks/>
          </p:cNvSpPr>
          <p:nvPr/>
        </p:nvSpPr>
        <p:spPr bwMode="auto">
          <a:xfrm>
            <a:off x="4953000" y="5410200"/>
            <a:ext cx="3581400" cy="1295400"/>
          </a:xfrm>
          <a:prstGeom prst="borderCallout1">
            <a:avLst>
              <a:gd name="adj1" fmla="val -2106"/>
              <a:gd name="adj2" fmla="val 36505"/>
              <a:gd name="adj3" fmla="val -29028"/>
              <a:gd name="adj4" fmla="val 12833"/>
            </a:avLst>
          </a:prstGeom>
          <a:solidFill>
            <a:schemeClr val="bg1"/>
          </a:solidFill>
          <a:ln w="19050" algn="ctr">
            <a:solidFill>
              <a:srgbClr val="FF3300"/>
            </a:solidFill>
            <a:miter lim="800000"/>
            <a:headEnd/>
            <a:tailEnd/>
          </a:ln>
        </p:spPr>
        <p:txBody>
          <a:bodyPr anchor="ctr"/>
          <a:lstStyle/>
          <a:p>
            <a:r>
              <a:rPr lang="en-US" sz="1600" b="1">
                <a:solidFill>
                  <a:srgbClr val="FF0000"/>
                </a:solidFill>
              </a:rPr>
              <a:t>To create a new Performance Plan:</a:t>
            </a:r>
          </a:p>
          <a:p>
            <a:r>
              <a:rPr lang="en-US" sz="1600" b="1">
                <a:solidFill>
                  <a:srgbClr val="FF0000"/>
                </a:solidFill>
              </a:rPr>
              <a:t>Select Choose a Plan Type</a:t>
            </a:r>
          </a:p>
          <a:p>
            <a:r>
              <a:rPr lang="en-US" sz="1600" b="1">
                <a:solidFill>
                  <a:srgbClr val="FF0000"/>
                </a:solidFill>
              </a:rPr>
              <a:t>Select National Guard (Title 32)</a:t>
            </a:r>
          </a:p>
          <a:p>
            <a:r>
              <a:rPr lang="en-US" sz="1600" b="1">
                <a:solidFill>
                  <a:srgbClr val="FF0000"/>
                </a:solidFill>
              </a:rPr>
              <a:t>Select GO</a:t>
            </a:r>
          </a:p>
          <a:p>
            <a:endParaRPr lang="en-US" sz="800"/>
          </a:p>
          <a:p>
            <a:endParaRPr lang="en-US" sz="800"/>
          </a:p>
        </p:txBody>
      </p:sp>
      <p:sp>
        <p:nvSpPr>
          <p:cNvPr id="4" name="TextBox 10"/>
          <p:cNvSpPr txBox="1"/>
          <p:nvPr/>
        </p:nvSpPr>
        <p:spPr>
          <a:xfrm>
            <a:off x="838200" y="4343400"/>
            <a:ext cx="3657600" cy="325438"/>
          </a:xfrm>
          <a:prstGeom prst="rect">
            <a:avLst/>
          </a:prstGeom>
          <a:solidFill>
            <a:schemeClr val="accent5">
              <a:lumMod val="40000"/>
              <a:lumOff val="60000"/>
            </a:schemeClr>
          </a:solidFill>
        </p:spPr>
        <p:txBody>
          <a:bodyPr>
            <a:spAutoFit/>
          </a:bodyPr>
          <a:lstStyle/>
          <a:p>
            <a:pPr>
              <a:spcAft>
                <a:spcPts val="1000"/>
              </a:spcAft>
              <a:defRPr/>
            </a:pPr>
            <a:r>
              <a:rPr lang="en-US" sz="800" dirty="0">
                <a:solidFill>
                  <a:srgbClr val="000000"/>
                </a:solidFill>
                <a:latin typeface="Arial" pitchFamily="34" charset="0"/>
              </a:rPr>
              <a:t>This table includes information on the status of existing plans. From this screen you can view and update existing plans. </a:t>
            </a:r>
            <a:endParaRPr lang="en-US" dirty="0">
              <a:latin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endParaRPr lang="en-US"/>
          </a:p>
        </p:txBody>
      </p:sp>
      <p:sp>
        <p:nvSpPr>
          <p:cNvPr id="44034" name="Title 1"/>
          <p:cNvSpPr>
            <a:spLocks noGrp="1"/>
          </p:cNvSpPr>
          <p:nvPr>
            <p:ph type="title"/>
          </p:nvPr>
        </p:nvSpPr>
        <p:spPr/>
        <p:txBody>
          <a:bodyPr/>
          <a:lstStyle/>
          <a:p>
            <a:r>
              <a:rPr lang="en-US" sz="3200" b="1" dirty="0" smtClean="0">
                <a:solidFill>
                  <a:schemeClr val="tx1"/>
                </a:solidFill>
              </a:rPr>
              <a:t>Create My Performance Plan</a:t>
            </a:r>
            <a:endParaRPr lang="en-US" sz="3200" dirty="0" smtClean="0">
              <a:solidFill>
                <a:schemeClr val="tx1"/>
              </a:solidFill>
            </a:endParaRPr>
          </a:p>
        </p:txBody>
      </p:sp>
      <p:sp>
        <p:nvSpPr>
          <p:cNvPr id="4403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4036" name="Picture 7"/>
          <p:cNvPicPr>
            <a:picLocks noChangeAspect="1" noChangeArrowheads="1"/>
          </p:cNvPicPr>
          <p:nvPr/>
        </p:nvPicPr>
        <p:blipFill>
          <a:blip r:embed="rId3" cstate="print"/>
          <a:srcRect t="4562" r="1076" b="7224"/>
          <a:stretch>
            <a:fillRect/>
          </a:stretch>
        </p:blipFill>
        <p:spPr bwMode="auto">
          <a:xfrm>
            <a:off x="533400" y="1143000"/>
            <a:ext cx="8313738" cy="5241925"/>
          </a:xfrm>
          <a:prstGeom prst="rect">
            <a:avLst/>
          </a:prstGeom>
          <a:noFill/>
          <a:ln w="9525">
            <a:noFill/>
            <a:miter lim="800000"/>
            <a:headEnd/>
            <a:tailEnd/>
          </a:ln>
        </p:spPr>
      </p:pic>
      <p:sp>
        <p:nvSpPr>
          <p:cNvPr id="44037" name="Line Callout 1 9"/>
          <p:cNvSpPr>
            <a:spLocks/>
          </p:cNvSpPr>
          <p:nvPr/>
        </p:nvSpPr>
        <p:spPr bwMode="auto">
          <a:xfrm>
            <a:off x="5334000" y="2819400"/>
            <a:ext cx="3086100" cy="609600"/>
          </a:xfrm>
          <a:prstGeom prst="borderCallout1">
            <a:avLst>
              <a:gd name="adj1" fmla="val 97222"/>
              <a:gd name="adj2" fmla="val 16343"/>
              <a:gd name="adj3" fmla="val 156477"/>
              <a:gd name="adj4" fmla="val 52412"/>
            </a:avLst>
          </a:prstGeom>
          <a:solidFill>
            <a:schemeClr val="bg1"/>
          </a:solidFill>
          <a:ln w="25400" algn="ctr">
            <a:solidFill>
              <a:srgbClr val="FF0000"/>
            </a:solidFill>
            <a:miter lim="800000"/>
            <a:headEnd/>
            <a:tailEnd/>
          </a:ln>
        </p:spPr>
        <p:txBody>
          <a:bodyPr anchor="ctr"/>
          <a:lstStyle/>
          <a:p>
            <a:pPr>
              <a:spcAft>
                <a:spcPts val="1000"/>
              </a:spcAft>
            </a:pPr>
            <a:r>
              <a:rPr lang="en-US" sz="1600">
                <a:solidFill>
                  <a:srgbClr val="FF0000"/>
                </a:solidFill>
              </a:rPr>
              <a:t>Select </a:t>
            </a:r>
            <a:r>
              <a:rPr lang="en-US" sz="1600" b="1" u="sng">
                <a:solidFill>
                  <a:srgbClr val="FF0000"/>
                </a:solidFill>
              </a:rPr>
              <a:t>Build New Plan </a:t>
            </a:r>
            <a:r>
              <a:rPr lang="en-US" sz="1600" b="1">
                <a:solidFill>
                  <a:srgbClr val="FF0000"/>
                </a:solidFill>
              </a:rPr>
              <a:t> </a:t>
            </a:r>
            <a:r>
              <a:rPr lang="en-US" sz="1600">
                <a:solidFill>
                  <a:srgbClr val="FF0000"/>
                </a:solidFill>
              </a:rPr>
              <a:t>or </a:t>
            </a:r>
            <a:r>
              <a:rPr lang="en-US" sz="1600" b="1" u="sng">
                <a:solidFill>
                  <a:srgbClr val="FF0000"/>
                </a:solidFill>
              </a:rPr>
              <a:t>Copy an Existing Plan </a:t>
            </a:r>
            <a:r>
              <a:rPr lang="en-US" sz="1600">
                <a:solidFill>
                  <a:srgbClr val="FF0000"/>
                </a:solidFill>
              </a:rPr>
              <a:t>button</a:t>
            </a:r>
            <a:r>
              <a:rPr lang="en-US" sz="800">
                <a:solidFill>
                  <a:srgbClr val="000000"/>
                </a:solidFill>
              </a:rPr>
              <a:t>.</a:t>
            </a:r>
            <a:endParaRPr lang="en-US"/>
          </a:p>
        </p:txBody>
      </p:sp>
      <p:sp>
        <p:nvSpPr>
          <p:cNvPr id="44038" name="Line Callout 1 9"/>
          <p:cNvSpPr>
            <a:spLocks/>
          </p:cNvSpPr>
          <p:nvPr/>
        </p:nvSpPr>
        <p:spPr bwMode="auto">
          <a:xfrm>
            <a:off x="5638800" y="5029200"/>
            <a:ext cx="2819400" cy="762000"/>
          </a:xfrm>
          <a:prstGeom prst="borderCallout1">
            <a:avLst>
              <a:gd name="adj1" fmla="val 25000"/>
              <a:gd name="adj2" fmla="val -769"/>
              <a:gd name="adj3" fmla="val 26806"/>
              <a:gd name="adj4" fmla="val -31273"/>
            </a:avLst>
          </a:prstGeom>
          <a:solidFill>
            <a:schemeClr val="bg1"/>
          </a:solidFill>
          <a:ln w="25400" algn="ctr">
            <a:solidFill>
              <a:srgbClr val="FF0000"/>
            </a:solidFill>
            <a:miter lim="800000"/>
            <a:headEnd/>
            <a:tailEnd/>
          </a:ln>
        </p:spPr>
        <p:txBody>
          <a:bodyPr anchor="ctr"/>
          <a:lstStyle/>
          <a:p>
            <a:pPr>
              <a:spcAft>
                <a:spcPts val="1000"/>
              </a:spcAft>
            </a:pPr>
            <a:r>
              <a:rPr lang="en-US" sz="1600">
                <a:solidFill>
                  <a:srgbClr val="FF0000"/>
                </a:solidFill>
              </a:rPr>
              <a:t>Select the </a:t>
            </a:r>
            <a:r>
              <a:rPr lang="en-US" sz="1600" b="1" u="sng">
                <a:solidFill>
                  <a:srgbClr val="FF0000"/>
                </a:solidFill>
              </a:rPr>
              <a:t>Calendar</a:t>
            </a:r>
            <a:r>
              <a:rPr lang="en-US" sz="1600">
                <a:solidFill>
                  <a:srgbClr val="FF0000"/>
                </a:solidFill>
              </a:rPr>
              <a:t> to change dates or the </a:t>
            </a:r>
            <a:r>
              <a:rPr lang="en-US" sz="1600" b="1" u="sng">
                <a:solidFill>
                  <a:srgbClr val="FF0000"/>
                </a:solidFill>
              </a:rPr>
              <a:t>Flashlight</a:t>
            </a:r>
            <a:r>
              <a:rPr lang="en-US" sz="1600">
                <a:solidFill>
                  <a:srgbClr val="FF0000"/>
                </a:solidFill>
              </a:rPr>
              <a:t> to change rater.</a:t>
            </a:r>
          </a:p>
        </p:txBody>
      </p:sp>
      <p:sp>
        <p:nvSpPr>
          <p:cNvPr id="44039" name="AutoShape 5"/>
          <p:cNvSpPr>
            <a:spLocks/>
          </p:cNvSpPr>
          <p:nvPr/>
        </p:nvSpPr>
        <p:spPr bwMode="auto">
          <a:xfrm>
            <a:off x="4572000" y="4800600"/>
            <a:ext cx="152400" cy="914400"/>
          </a:xfrm>
          <a:prstGeom prst="rightBrace">
            <a:avLst>
              <a:gd name="adj1" fmla="val 50000"/>
              <a:gd name="adj2" fmla="val 50000"/>
            </a:avLst>
          </a:prstGeom>
          <a:noFill/>
          <a:ln w="28575">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en-US"/>
          </a:p>
        </p:txBody>
      </p:sp>
      <p:sp>
        <p:nvSpPr>
          <p:cNvPr id="45058" name="Title 1"/>
          <p:cNvSpPr>
            <a:spLocks noGrp="1"/>
          </p:cNvSpPr>
          <p:nvPr>
            <p:ph type="title"/>
          </p:nvPr>
        </p:nvSpPr>
        <p:spPr/>
        <p:txBody>
          <a:bodyPr/>
          <a:lstStyle/>
          <a:p>
            <a:r>
              <a:rPr lang="en-US" sz="3200" b="1" dirty="0" smtClean="0">
                <a:solidFill>
                  <a:schemeClr val="tx1"/>
                </a:solidFill>
              </a:rPr>
              <a:t>Add Mission Goals</a:t>
            </a:r>
          </a:p>
        </p:txBody>
      </p:sp>
      <p:sp>
        <p:nvSpPr>
          <p:cNvPr id="450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5060" name="Picture 7"/>
          <p:cNvPicPr>
            <a:picLocks noChangeAspect="1" noChangeArrowheads="1"/>
          </p:cNvPicPr>
          <p:nvPr/>
        </p:nvPicPr>
        <p:blipFill>
          <a:blip r:embed="rId3" cstate="print"/>
          <a:srcRect l="1050" t="3581" r="2438" b="10074"/>
          <a:stretch>
            <a:fillRect/>
          </a:stretch>
        </p:blipFill>
        <p:spPr bwMode="auto">
          <a:xfrm>
            <a:off x="681038" y="1295400"/>
            <a:ext cx="7777162" cy="5078413"/>
          </a:xfrm>
          <a:prstGeom prst="rect">
            <a:avLst/>
          </a:prstGeom>
          <a:solidFill>
            <a:schemeClr val="bg1"/>
          </a:solidFill>
          <a:ln w="28575">
            <a:noFill/>
            <a:miter lim="800000"/>
            <a:headEnd/>
            <a:tailEnd/>
          </a:ln>
        </p:spPr>
      </p:pic>
      <p:cxnSp>
        <p:nvCxnSpPr>
          <p:cNvPr id="6" name="Straight Arrow Connector 5"/>
          <p:cNvCxnSpPr/>
          <p:nvPr/>
        </p:nvCxnSpPr>
        <p:spPr>
          <a:xfrm rot="10800000" flipV="1">
            <a:off x="2209800" y="2971800"/>
            <a:ext cx="6096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062" name="Rectangle 6"/>
          <p:cNvSpPr>
            <a:spLocks noChangeArrowheads="1"/>
          </p:cNvSpPr>
          <p:nvPr/>
        </p:nvSpPr>
        <p:spPr bwMode="auto">
          <a:xfrm>
            <a:off x="1524000" y="4648200"/>
            <a:ext cx="4572000" cy="646113"/>
          </a:xfrm>
          <a:prstGeom prst="rect">
            <a:avLst/>
          </a:prstGeom>
          <a:noFill/>
          <a:ln w="28575">
            <a:solidFill>
              <a:srgbClr val="FF0000"/>
            </a:solidFill>
            <a:miter lim="800000"/>
            <a:headEnd/>
            <a:tailEnd/>
          </a:ln>
        </p:spPr>
        <p:txBody>
          <a:bodyPr>
            <a:spAutoFit/>
          </a:bodyPr>
          <a:lstStyle/>
          <a:p>
            <a:pPr>
              <a:spcAft>
                <a:spcPts val="1000"/>
              </a:spcAft>
            </a:pPr>
            <a:r>
              <a:rPr lang="en-US" b="1">
                <a:solidFill>
                  <a:srgbClr val="FF0000"/>
                </a:solidFill>
              </a:rPr>
              <a:t>You may copy and paste or type your Missions Goals</a:t>
            </a:r>
          </a:p>
        </p:txBody>
      </p:sp>
      <p:cxnSp>
        <p:nvCxnSpPr>
          <p:cNvPr id="9" name="Straight Arrow Connector 8"/>
          <p:cNvCxnSpPr/>
          <p:nvPr/>
        </p:nvCxnSpPr>
        <p:spPr>
          <a:xfrm flipV="1">
            <a:off x="990600" y="5638800"/>
            <a:ext cx="4572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064" name="TextBox 9"/>
          <p:cNvSpPr txBox="1">
            <a:spLocks noChangeArrowheads="1"/>
          </p:cNvSpPr>
          <p:nvPr/>
        </p:nvSpPr>
        <p:spPr bwMode="auto">
          <a:xfrm>
            <a:off x="304800" y="5943600"/>
            <a:ext cx="2667000" cy="369888"/>
          </a:xfrm>
          <a:prstGeom prst="rect">
            <a:avLst/>
          </a:prstGeom>
          <a:solidFill>
            <a:schemeClr val="bg1"/>
          </a:solidFill>
          <a:ln w="19050">
            <a:solidFill>
              <a:srgbClr val="FF0000"/>
            </a:solidFill>
            <a:miter lim="800000"/>
            <a:headEnd/>
            <a:tailEnd/>
          </a:ln>
        </p:spPr>
        <p:txBody>
          <a:bodyPr>
            <a:spAutoFit/>
          </a:bodyPr>
          <a:lstStyle/>
          <a:p>
            <a:r>
              <a:rPr lang="en-US" b="1">
                <a:solidFill>
                  <a:srgbClr val="FF0000"/>
                </a:solidFill>
              </a:rPr>
              <a:t>1400 Character Limit</a:t>
            </a:r>
          </a:p>
        </p:txBody>
      </p:sp>
      <p:cxnSp>
        <p:nvCxnSpPr>
          <p:cNvPr id="12" name="Straight Arrow Connector 11"/>
          <p:cNvCxnSpPr/>
          <p:nvPr/>
        </p:nvCxnSpPr>
        <p:spPr>
          <a:xfrm flipV="1">
            <a:off x="7010400" y="5638800"/>
            <a:ext cx="3810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066" name="TextBox 12"/>
          <p:cNvSpPr txBox="1">
            <a:spLocks noChangeArrowheads="1"/>
          </p:cNvSpPr>
          <p:nvPr/>
        </p:nvSpPr>
        <p:spPr bwMode="auto">
          <a:xfrm>
            <a:off x="5334000" y="5715000"/>
            <a:ext cx="1524000" cy="369888"/>
          </a:xfrm>
          <a:prstGeom prst="rect">
            <a:avLst/>
          </a:prstGeom>
          <a:noFill/>
          <a:ln w="28575">
            <a:solidFill>
              <a:srgbClr val="FF0000"/>
            </a:solidFill>
            <a:miter lim="800000"/>
            <a:headEnd/>
            <a:tailEnd/>
          </a:ln>
        </p:spPr>
        <p:txBody>
          <a:bodyPr>
            <a:spAutoFit/>
          </a:bodyPr>
          <a:lstStyle/>
          <a:p>
            <a:r>
              <a:rPr lang="en-US" b="1">
                <a:solidFill>
                  <a:srgbClr val="FF0000"/>
                </a:solidFill>
              </a:rPr>
              <a:t>Counter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endParaRPr lang="en-US"/>
          </a:p>
        </p:txBody>
      </p:sp>
      <p:sp>
        <p:nvSpPr>
          <p:cNvPr id="46082" name="Title 1"/>
          <p:cNvSpPr>
            <a:spLocks noGrp="1"/>
          </p:cNvSpPr>
          <p:nvPr>
            <p:ph type="title"/>
          </p:nvPr>
        </p:nvSpPr>
        <p:spPr/>
        <p:txBody>
          <a:bodyPr/>
          <a:lstStyle/>
          <a:p>
            <a:r>
              <a:rPr lang="en-US" sz="3200" b="1" dirty="0" smtClean="0">
                <a:solidFill>
                  <a:schemeClr val="tx1"/>
                </a:solidFill>
              </a:rPr>
              <a:t>Add Job Objectives</a:t>
            </a:r>
          </a:p>
        </p:txBody>
      </p:sp>
      <p:sp>
        <p:nvSpPr>
          <p:cNvPr id="4608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6084" name="Picture 7"/>
          <p:cNvPicPr>
            <a:picLocks noChangeAspect="1" noChangeArrowheads="1"/>
          </p:cNvPicPr>
          <p:nvPr/>
        </p:nvPicPr>
        <p:blipFill>
          <a:blip r:embed="rId3" cstate="print"/>
          <a:srcRect t="3664" r="2197" b="3635"/>
          <a:stretch>
            <a:fillRect/>
          </a:stretch>
        </p:blipFill>
        <p:spPr bwMode="auto">
          <a:xfrm>
            <a:off x="685800" y="1066800"/>
            <a:ext cx="7396163" cy="5257800"/>
          </a:xfrm>
          <a:prstGeom prst="rect">
            <a:avLst/>
          </a:prstGeom>
          <a:noFill/>
          <a:ln w="9525">
            <a:noFill/>
            <a:miter lim="800000"/>
            <a:headEnd/>
            <a:tailEnd/>
          </a:ln>
        </p:spPr>
      </p:pic>
      <p:cxnSp>
        <p:nvCxnSpPr>
          <p:cNvPr id="6" name="Straight Arrow Connector 5"/>
          <p:cNvCxnSpPr/>
          <p:nvPr/>
        </p:nvCxnSpPr>
        <p:spPr>
          <a:xfrm rot="10800000" flipV="1">
            <a:off x="6781800" y="4572000"/>
            <a:ext cx="7620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086" name="TextBox 6"/>
          <p:cNvSpPr txBox="1">
            <a:spLocks noChangeArrowheads="1"/>
          </p:cNvSpPr>
          <p:nvPr/>
        </p:nvSpPr>
        <p:spPr bwMode="auto">
          <a:xfrm>
            <a:off x="5715000" y="4191000"/>
            <a:ext cx="2667000" cy="338138"/>
          </a:xfrm>
          <a:prstGeom prst="rect">
            <a:avLst/>
          </a:prstGeom>
          <a:noFill/>
          <a:ln w="9525">
            <a:solidFill>
              <a:srgbClr val="FF0000"/>
            </a:solidFill>
            <a:miter lim="800000"/>
            <a:headEnd/>
            <a:tailEnd/>
          </a:ln>
        </p:spPr>
        <p:txBody>
          <a:bodyPr>
            <a:spAutoFit/>
          </a:bodyPr>
          <a:lstStyle/>
          <a:p>
            <a:r>
              <a:rPr lang="en-US" sz="1600" b="1">
                <a:solidFill>
                  <a:srgbClr val="FF0000"/>
                </a:solidFill>
              </a:rPr>
              <a:t>Select Add Job Objective</a:t>
            </a:r>
          </a:p>
        </p:txBody>
      </p:sp>
      <p:cxnSp>
        <p:nvCxnSpPr>
          <p:cNvPr id="9" name="Straight Arrow Connector 8"/>
          <p:cNvCxnSpPr/>
          <p:nvPr/>
        </p:nvCxnSpPr>
        <p:spPr>
          <a:xfrm flipV="1">
            <a:off x="7239000" y="5943600"/>
            <a:ext cx="4572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088" name="TextBox 9"/>
          <p:cNvSpPr txBox="1">
            <a:spLocks noChangeArrowheads="1"/>
          </p:cNvSpPr>
          <p:nvPr/>
        </p:nvSpPr>
        <p:spPr bwMode="auto">
          <a:xfrm>
            <a:off x="6248400" y="6248400"/>
            <a:ext cx="1295400" cy="338138"/>
          </a:xfrm>
          <a:prstGeom prst="rect">
            <a:avLst/>
          </a:prstGeom>
          <a:noFill/>
          <a:ln w="9525">
            <a:solidFill>
              <a:srgbClr val="FF0000"/>
            </a:solidFill>
            <a:miter lim="800000"/>
            <a:headEnd/>
            <a:tailEnd/>
          </a:ln>
        </p:spPr>
        <p:txBody>
          <a:bodyPr>
            <a:spAutoFit/>
          </a:bodyPr>
          <a:lstStyle/>
          <a:p>
            <a:r>
              <a:rPr lang="en-US" sz="1600" b="1">
                <a:solidFill>
                  <a:srgbClr val="FF0000"/>
                </a:solidFill>
              </a:rPr>
              <a:t>Select Next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a:p>
        </p:txBody>
      </p:sp>
      <p:sp>
        <p:nvSpPr>
          <p:cNvPr id="47106" name="Title 1"/>
          <p:cNvSpPr>
            <a:spLocks noGrp="1"/>
          </p:cNvSpPr>
          <p:nvPr>
            <p:ph type="title"/>
          </p:nvPr>
        </p:nvSpPr>
        <p:spPr/>
        <p:txBody>
          <a:bodyPr>
            <a:normAutofit/>
          </a:bodyPr>
          <a:lstStyle/>
          <a:p>
            <a:r>
              <a:rPr lang="en-US" sz="3200" b="1" dirty="0" smtClean="0">
                <a:solidFill>
                  <a:schemeClr val="tx1"/>
                </a:solidFill>
              </a:rPr>
              <a:t>Add Job Objectives </a:t>
            </a:r>
            <a:r>
              <a:rPr lang="en-US" sz="3200" dirty="0" smtClean="0"/>
              <a:t/>
            </a:r>
            <a:br>
              <a:rPr lang="en-US" sz="3200" dirty="0" smtClean="0"/>
            </a:br>
            <a:endParaRPr lang="en-US" sz="3200" dirty="0" smtClean="0"/>
          </a:p>
        </p:txBody>
      </p:sp>
      <p:sp>
        <p:nvSpPr>
          <p:cNvPr id="4710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7108" name="Picture 10"/>
          <p:cNvPicPr>
            <a:picLocks noChangeAspect="1" noChangeArrowheads="1"/>
          </p:cNvPicPr>
          <p:nvPr/>
        </p:nvPicPr>
        <p:blipFill>
          <a:blip r:embed="rId3" cstate="print"/>
          <a:srcRect t="4196" r="2448"/>
          <a:stretch>
            <a:fillRect/>
          </a:stretch>
        </p:blipFill>
        <p:spPr bwMode="auto">
          <a:xfrm>
            <a:off x="381000" y="838200"/>
            <a:ext cx="7826375" cy="5715000"/>
          </a:xfrm>
          <a:prstGeom prst="rect">
            <a:avLst/>
          </a:prstGeom>
          <a:noFill/>
          <a:ln w="9525">
            <a:noFill/>
            <a:miter lim="800000"/>
            <a:headEnd/>
            <a:tailEnd/>
          </a:ln>
        </p:spPr>
      </p:pic>
      <p:sp>
        <p:nvSpPr>
          <p:cNvPr id="47109" name="Line Callout 2 8"/>
          <p:cNvSpPr>
            <a:spLocks/>
          </p:cNvSpPr>
          <p:nvPr/>
        </p:nvSpPr>
        <p:spPr bwMode="auto">
          <a:xfrm>
            <a:off x="4114800" y="2286000"/>
            <a:ext cx="3276600" cy="628650"/>
          </a:xfrm>
          <a:prstGeom prst="borderCallout2">
            <a:avLst>
              <a:gd name="adj1" fmla="val 28569"/>
              <a:gd name="adj2" fmla="val -4347"/>
              <a:gd name="adj3" fmla="val 28569"/>
              <a:gd name="adj4" fmla="val -9935"/>
              <a:gd name="adj5" fmla="val 43509"/>
              <a:gd name="adj6" fmla="val -69778"/>
            </a:avLst>
          </a:prstGeom>
          <a:solidFill>
            <a:schemeClr val="bg1"/>
          </a:solidFill>
          <a:ln w="25400" algn="ctr">
            <a:solidFill>
              <a:srgbClr val="FF0000"/>
            </a:solidFill>
            <a:miter lim="800000"/>
            <a:headEnd/>
            <a:tailEnd/>
          </a:ln>
        </p:spPr>
        <p:txBody>
          <a:bodyPr anchor="ctr"/>
          <a:lstStyle/>
          <a:p>
            <a:pPr>
              <a:spcAft>
                <a:spcPts val="1000"/>
              </a:spcAft>
            </a:pPr>
            <a:r>
              <a:rPr lang="en-US" b="1">
                <a:solidFill>
                  <a:srgbClr val="FF0000"/>
                </a:solidFill>
              </a:rPr>
              <a:t>The Job Objective Number auto populates </a:t>
            </a:r>
          </a:p>
        </p:txBody>
      </p:sp>
      <p:sp>
        <p:nvSpPr>
          <p:cNvPr id="47110" name="Line Callout 2 7"/>
          <p:cNvSpPr>
            <a:spLocks/>
          </p:cNvSpPr>
          <p:nvPr/>
        </p:nvSpPr>
        <p:spPr bwMode="auto">
          <a:xfrm>
            <a:off x="4343400" y="3200400"/>
            <a:ext cx="3810000" cy="762000"/>
          </a:xfrm>
          <a:prstGeom prst="borderCallout2">
            <a:avLst>
              <a:gd name="adj1" fmla="val 25000"/>
              <a:gd name="adj2" fmla="val -5000"/>
              <a:gd name="adj3" fmla="val 25000"/>
              <a:gd name="adj4" fmla="val -16542"/>
              <a:gd name="adj5" fmla="val -9167"/>
              <a:gd name="adj6" fmla="val -48454"/>
            </a:avLst>
          </a:prstGeom>
          <a:solidFill>
            <a:schemeClr val="bg1"/>
          </a:solidFill>
          <a:ln w="25400" algn="ctr">
            <a:solidFill>
              <a:srgbClr val="FF0000"/>
            </a:solidFill>
            <a:miter lim="800000"/>
            <a:headEnd/>
            <a:tailEnd/>
          </a:ln>
        </p:spPr>
        <p:txBody>
          <a:bodyPr anchor="ctr"/>
          <a:lstStyle/>
          <a:p>
            <a:pPr>
              <a:spcAft>
                <a:spcPts val="1000"/>
              </a:spcAft>
            </a:pPr>
            <a:r>
              <a:rPr lang="en-US" b="1">
                <a:solidFill>
                  <a:srgbClr val="FF0000"/>
                </a:solidFill>
              </a:rPr>
              <a:t>You can change the start date to reflect the period of performance</a:t>
            </a:r>
          </a:p>
        </p:txBody>
      </p:sp>
      <p:sp>
        <p:nvSpPr>
          <p:cNvPr id="47111" name="Line Callout 1 9"/>
          <p:cNvSpPr>
            <a:spLocks/>
          </p:cNvSpPr>
          <p:nvPr/>
        </p:nvSpPr>
        <p:spPr bwMode="auto">
          <a:xfrm>
            <a:off x="2743200" y="4343400"/>
            <a:ext cx="3124200" cy="685800"/>
          </a:xfrm>
          <a:prstGeom prst="borderCallout1">
            <a:avLst>
              <a:gd name="adj1" fmla="val 30301"/>
              <a:gd name="adj2" fmla="val -1000"/>
              <a:gd name="adj3" fmla="val 33167"/>
              <a:gd name="adj4" fmla="val -1213"/>
            </a:avLst>
          </a:prstGeom>
          <a:solidFill>
            <a:schemeClr val="bg1"/>
          </a:solidFill>
          <a:ln w="25400" algn="ctr">
            <a:solidFill>
              <a:srgbClr val="FF3300"/>
            </a:solidFill>
            <a:miter lim="800000"/>
            <a:headEnd/>
            <a:tailEnd/>
          </a:ln>
        </p:spPr>
        <p:txBody>
          <a:bodyPr anchor="ctr"/>
          <a:lstStyle/>
          <a:p>
            <a:pPr>
              <a:spcAft>
                <a:spcPts val="1000"/>
              </a:spcAft>
            </a:pPr>
            <a:r>
              <a:rPr lang="en-US" b="1">
                <a:solidFill>
                  <a:srgbClr val="FF0000"/>
                </a:solidFill>
              </a:rPr>
              <a:t>You may copy and paste or type your Job Objective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a:p>
        </p:txBody>
      </p:sp>
      <p:sp>
        <p:nvSpPr>
          <p:cNvPr id="48130" name="Title 1"/>
          <p:cNvSpPr>
            <a:spLocks noGrp="1"/>
          </p:cNvSpPr>
          <p:nvPr>
            <p:ph type="title"/>
          </p:nvPr>
        </p:nvSpPr>
        <p:spPr/>
        <p:txBody>
          <a:bodyPr/>
          <a:lstStyle/>
          <a:p>
            <a:r>
              <a:rPr lang="en-US" sz="3200" b="1" dirty="0" smtClean="0">
                <a:solidFill>
                  <a:schemeClr val="tx1"/>
                </a:solidFill>
              </a:rPr>
              <a:t>Transfer Performance Plan</a:t>
            </a:r>
          </a:p>
        </p:txBody>
      </p:sp>
      <p:sp>
        <p:nvSpPr>
          <p:cNvPr id="4813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8132" name="Picture 6"/>
          <p:cNvPicPr>
            <a:picLocks noChangeAspect="1" noChangeArrowheads="1"/>
          </p:cNvPicPr>
          <p:nvPr/>
        </p:nvPicPr>
        <p:blipFill>
          <a:blip r:embed="rId3" cstate="print"/>
          <a:srcRect t="5238" r="2420" b="3105"/>
          <a:stretch>
            <a:fillRect/>
          </a:stretch>
        </p:blipFill>
        <p:spPr bwMode="auto">
          <a:xfrm>
            <a:off x="609600" y="1066800"/>
            <a:ext cx="7772400" cy="5562600"/>
          </a:xfrm>
          <a:prstGeom prst="rect">
            <a:avLst/>
          </a:prstGeom>
          <a:solidFill>
            <a:schemeClr val="accent2"/>
          </a:solidFill>
          <a:ln w="9525">
            <a:noFill/>
            <a:miter lim="800000"/>
            <a:headEnd/>
            <a:tailEnd/>
          </a:ln>
        </p:spPr>
      </p:pic>
      <p:cxnSp>
        <p:nvCxnSpPr>
          <p:cNvPr id="6" name="Straight Arrow Connector 5"/>
          <p:cNvCxnSpPr/>
          <p:nvPr/>
        </p:nvCxnSpPr>
        <p:spPr>
          <a:xfrm rot="5400000">
            <a:off x="8115300" y="4991100"/>
            <a:ext cx="381000" cy="304800"/>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19800" y="5791200"/>
            <a:ext cx="457200" cy="1588"/>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48135" name="TextBox 7"/>
          <p:cNvSpPr txBox="1">
            <a:spLocks noChangeArrowheads="1"/>
          </p:cNvSpPr>
          <p:nvPr/>
        </p:nvSpPr>
        <p:spPr bwMode="auto">
          <a:xfrm>
            <a:off x="2667000" y="5562600"/>
            <a:ext cx="3352800" cy="584200"/>
          </a:xfrm>
          <a:prstGeom prst="rect">
            <a:avLst/>
          </a:prstGeom>
          <a:solidFill>
            <a:schemeClr val="bg1"/>
          </a:solidFill>
          <a:ln w="9525">
            <a:solidFill>
              <a:srgbClr val="FF0000"/>
            </a:solidFill>
            <a:miter lim="800000"/>
            <a:headEnd/>
            <a:tailEnd/>
          </a:ln>
        </p:spPr>
        <p:txBody>
          <a:bodyPr>
            <a:spAutoFit/>
          </a:bodyPr>
          <a:lstStyle/>
          <a:p>
            <a:r>
              <a:rPr lang="en-US" sz="1600" b="1">
                <a:solidFill>
                  <a:srgbClr val="FF0000"/>
                </a:solidFill>
              </a:rPr>
              <a:t>Select Transfer to Rating Official and Select Go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a:p>
        </p:txBody>
      </p:sp>
      <p:sp>
        <p:nvSpPr>
          <p:cNvPr id="49154" name="Title 1"/>
          <p:cNvSpPr>
            <a:spLocks noGrp="1"/>
          </p:cNvSpPr>
          <p:nvPr>
            <p:ph type="title"/>
          </p:nvPr>
        </p:nvSpPr>
        <p:spPr/>
        <p:txBody>
          <a:bodyPr/>
          <a:lstStyle/>
          <a:p>
            <a:r>
              <a:rPr lang="en-US" sz="3200" b="1" dirty="0" smtClean="0">
                <a:solidFill>
                  <a:schemeClr val="tx1"/>
                </a:solidFill>
              </a:rPr>
              <a:t>Transfer Performance Plan</a:t>
            </a:r>
            <a:endParaRPr lang="en-US" sz="3200" dirty="0" smtClean="0">
              <a:solidFill>
                <a:schemeClr val="tx1"/>
              </a:solidFill>
            </a:endParaRPr>
          </a:p>
        </p:txBody>
      </p:sp>
      <p:sp>
        <p:nvSpPr>
          <p:cNvPr id="4915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9156" name="Picture 7"/>
          <p:cNvPicPr>
            <a:picLocks noChangeAspect="1" noChangeArrowheads="1"/>
          </p:cNvPicPr>
          <p:nvPr/>
        </p:nvPicPr>
        <p:blipFill>
          <a:blip r:embed="rId3" cstate="print"/>
          <a:srcRect t="3065" r="2298" b="29501"/>
          <a:stretch>
            <a:fillRect/>
          </a:stretch>
        </p:blipFill>
        <p:spPr bwMode="auto">
          <a:xfrm>
            <a:off x="0" y="1295400"/>
            <a:ext cx="8978900" cy="4648200"/>
          </a:xfrm>
          <a:prstGeom prst="rect">
            <a:avLst/>
          </a:prstGeom>
          <a:noFill/>
          <a:ln w="9525">
            <a:noFill/>
            <a:miter lim="800000"/>
            <a:headEnd/>
            <a:tailEnd/>
          </a:ln>
        </p:spPr>
      </p:pic>
      <p:cxnSp>
        <p:nvCxnSpPr>
          <p:cNvPr id="7" name="Straight Arrow Connector 6"/>
          <p:cNvCxnSpPr/>
          <p:nvPr/>
        </p:nvCxnSpPr>
        <p:spPr>
          <a:xfrm rot="5400000" flipH="1" flipV="1">
            <a:off x="7162800" y="2819400"/>
            <a:ext cx="381000" cy="381000"/>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5867400" y="4267200"/>
            <a:ext cx="457200" cy="1588"/>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49159" name="TextBox 8"/>
          <p:cNvSpPr txBox="1">
            <a:spLocks noChangeArrowheads="1"/>
          </p:cNvSpPr>
          <p:nvPr/>
        </p:nvSpPr>
        <p:spPr bwMode="auto">
          <a:xfrm>
            <a:off x="6324600" y="4038600"/>
            <a:ext cx="2590800" cy="338138"/>
          </a:xfrm>
          <a:prstGeom prst="rect">
            <a:avLst/>
          </a:prstGeom>
          <a:noFill/>
          <a:ln w="12700">
            <a:solidFill>
              <a:srgbClr val="FF0000"/>
            </a:solidFill>
            <a:miter lim="800000"/>
            <a:headEnd/>
            <a:tailEnd/>
          </a:ln>
        </p:spPr>
        <p:txBody>
          <a:bodyPr>
            <a:spAutoFit/>
          </a:bodyPr>
          <a:lstStyle/>
          <a:p>
            <a:r>
              <a:rPr lang="en-US" sz="1600" b="1">
                <a:solidFill>
                  <a:srgbClr val="FF0000"/>
                </a:solidFill>
              </a:rPr>
              <a:t>Type  e-mail message</a:t>
            </a:r>
          </a:p>
        </p:txBody>
      </p:sp>
      <p:sp>
        <p:nvSpPr>
          <p:cNvPr id="49160" name="TextBox 10"/>
          <p:cNvSpPr txBox="1">
            <a:spLocks noChangeArrowheads="1"/>
          </p:cNvSpPr>
          <p:nvPr/>
        </p:nvSpPr>
        <p:spPr bwMode="auto">
          <a:xfrm>
            <a:off x="5257800" y="3048000"/>
            <a:ext cx="3505200" cy="338138"/>
          </a:xfrm>
          <a:prstGeom prst="rect">
            <a:avLst/>
          </a:prstGeom>
          <a:solidFill>
            <a:schemeClr val="bg1"/>
          </a:solidFill>
          <a:ln w="9525">
            <a:solidFill>
              <a:srgbClr val="FF0000"/>
            </a:solidFill>
            <a:miter lim="800000"/>
            <a:headEnd/>
            <a:tailEnd/>
          </a:ln>
        </p:spPr>
        <p:txBody>
          <a:bodyPr>
            <a:spAutoFit/>
          </a:bodyPr>
          <a:lstStyle/>
          <a:p>
            <a:r>
              <a:rPr lang="en-US" sz="1600" b="1">
                <a:solidFill>
                  <a:srgbClr val="FF0000"/>
                </a:solidFill>
              </a:rPr>
              <a:t>Select Transfer to Rating Official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52400" y="685800"/>
            <a:ext cx="8991600" cy="5632450"/>
          </a:xfrm>
          <a:prstGeom prst="rect">
            <a:avLst/>
          </a:prstGeom>
          <a:noFill/>
          <a:ln w="9525">
            <a:noFill/>
            <a:miter lim="800000"/>
            <a:headEnd/>
            <a:tailEnd/>
          </a:ln>
        </p:spPr>
        <p:txBody>
          <a:bodyPr>
            <a:spAutoFit/>
          </a:bodyPr>
          <a:lstStyle/>
          <a:p>
            <a:pPr eaLnBrk="0" hangingPunct="0"/>
            <a:r>
              <a:rPr lang="en-US">
                <a:latin typeface="Consolas" pitchFamily="49" charset="0"/>
                <a:cs typeface="Times New Roman" pitchFamily="18" charset="0"/>
              </a:rPr>
              <a:t>From:  Prosser, Paula L</a:t>
            </a:r>
            <a:endParaRPr lang="en-US"/>
          </a:p>
          <a:p>
            <a:pPr eaLnBrk="0" hangingPunct="0"/>
            <a:r>
              <a:rPr lang="en-US">
                <a:latin typeface="Consolas" pitchFamily="49" charset="0"/>
                <a:cs typeface="Times New Roman" pitchFamily="18" charset="0"/>
              </a:rPr>
              <a:t>To:    Jones, Nancy E.</a:t>
            </a:r>
            <a:endParaRPr lang="en-US"/>
          </a:p>
          <a:p>
            <a:pPr eaLnBrk="0" hangingPunct="0"/>
            <a:r>
              <a:rPr lang="en-US">
                <a:latin typeface="Consolas" pitchFamily="49" charset="0"/>
                <a:cs typeface="Times New Roman" pitchFamily="18" charset="0"/>
              </a:rPr>
              <a:t>Sent:  29-APR-2010 at 09:54:12</a:t>
            </a:r>
            <a:endParaRPr lang="en-US"/>
          </a:p>
          <a:p>
            <a:pPr eaLnBrk="0" hangingPunct="0"/>
            <a:r>
              <a:rPr lang="en-US">
                <a:latin typeface="Consolas" pitchFamily="49" charset="0"/>
                <a:cs typeface="Times New Roman" pitchFamily="18" charset="0"/>
              </a:rPr>
              <a:t>Appraisal ID: 22155</a:t>
            </a:r>
            <a:endParaRPr lang="en-US"/>
          </a:p>
          <a:p>
            <a:pPr eaLnBrk="0" hangingPunct="0"/>
            <a:r>
              <a:rPr lang="en-US">
                <a:latin typeface="Consolas" pitchFamily="49" charset="0"/>
                <a:cs typeface="Times New Roman" pitchFamily="18" charset="0"/>
              </a:rPr>
              <a:t>Performance Plan for Prosser, Paula L has been transferred to you and needs your attention.</a:t>
            </a:r>
            <a:endParaRPr lang="en-US"/>
          </a:p>
          <a:p>
            <a:pPr eaLnBrk="0" hangingPunct="0"/>
            <a:r>
              <a:rPr lang="en-US">
                <a:latin typeface="Consolas" pitchFamily="49" charset="0"/>
                <a:cs typeface="Times New Roman" pitchFamily="18" charset="0"/>
              </a:rPr>
              <a:t>Comments: </a:t>
            </a:r>
            <a:endParaRPr lang="en-US"/>
          </a:p>
          <a:p>
            <a:pPr eaLnBrk="0" hangingPunct="0"/>
            <a:r>
              <a:rPr lang="en-US">
                <a:latin typeface="Consolas" pitchFamily="49" charset="0"/>
                <a:cs typeface="Times New Roman" pitchFamily="18" charset="0"/>
              </a:rPr>
              <a:t>My job objectives have been completed for your review and approval</a:t>
            </a:r>
            <a:endParaRPr lang="en-US"/>
          </a:p>
          <a:p>
            <a:pPr eaLnBrk="0" hangingPunct="0"/>
            <a:r>
              <a:rPr lang="en-US">
                <a:latin typeface="Consolas" pitchFamily="49" charset="0"/>
                <a:cs typeface="Times New Roman" pitchFamily="18" charset="0"/>
              </a:rPr>
              <a:t>Click the link provided below to access the Defense Civilian Personnel Data System portal page to log in and access the Performance Appraisal</a:t>
            </a:r>
            <a:endParaRPr lang="en-US"/>
          </a:p>
          <a:p>
            <a:pPr eaLnBrk="0" hangingPunct="0"/>
            <a:r>
              <a:rPr lang="en-US">
                <a:latin typeface="Consolas" pitchFamily="49" charset="0"/>
                <a:cs typeface="Times New Roman" pitchFamily="18" charset="0"/>
              </a:rPr>
              <a:t>Application (PAA): NG </a:t>
            </a:r>
            <a:r>
              <a:rPr lang="en-US">
                <a:latin typeface="Consolas" pitchFamily="49" charset="0"/>
                <a:cs typeface="Times New Roman" pitchFamily="18" charset="0"/>
                <a:hlinkClick r:id="rId3"/>
              </a:rPr>
              <a:t>https://compo.dcpds.cpms.osd.mil</a:t>
            </a:r>
            <a:endParaRPr lang="en-US"/>
          </a:p>
          <a:p>
            <a:pPr eaLnBrk="0" hangingPunct="0"/>
            <a:r>
              <a:rPr lang="en-US">
                <a:latin typeface="Consolas" pitchFamily="49" charset="0"/>
                <a:cs typeface="Times New Roman" pitchFamily="18" charset="0"/>
              </a:rPr>
              <a:t>If this link does not work, follow these steps:</a:t>
            </a:r>
            <a:endParaRPr lang="en-US"/>
          </a:p>
          <a:p>
            <a:pPr eaLnBrk="0" hangingPunct="0"/>
            <a:r>
              <a:rPr lang="en-US">
                <a:latin typeface="Consolas" pitchFamily="49" charset="0"/>
                <a:cs typeface="Times New Roman" pitchFamily="18" charset="0"/>
              </a:rPr>
              <a:t>1. Open a Web browser window.</a:t>
            </a:r>
            <a:endParaRPr lang="en-US"/>
          </a:p>
          <a:p>
            <a:pPr eaLnBrk="0" hangingPunct="0"/>
            <a:r>
              <a:rPr lang="en-US">
                <a:latin typeface="Consolas" pitchFamily="49" charset="0"/>
                <a:cs typeface="Times New Roman" pitchFamily="18" charset="0"/>
              </a:rPr>
              <a:t>2. Copy and paste the entire Web address into the location or address bar of</a:t>
            </a:r>
            <a:endParaRPr lang="en-US"/>
          </a:p>
          <a:p>
            <a:pPr eaLnBrk="0" hangingPunct="0"/>
            <a:r>
              <a:rPr lang="en-US">
                <a:latin typeface="Consolas" pitchFamily="49" charset="0"/>
                <a:cs typeface="Times New Roman" pitchFamily="18" charset="0"/>
              </a:rPr>
              <a:t>the browser.</a:t>
            </a:r>
            <a:endParaRPr lang="en-US"/>
          </a:p>
          <a:p>
            <a:pPr eaLnBrk="0" hangingPunct="0"/>
            <a:r>
              <a:rPr lang="en-US">
                <a:latin typeface="Consolas" pitchFamily="49" charset="0"/>
                <a:cs typeface="Times New Roman" pitchFamily="18" charset="0"/>
              </a:rPr>
              <a:t>3. Press enter.</a:t>
            </a:r>
            <a:endParaRPr lang="en-US"/>
          </a:p>
          <a:p>
            <a:pPr eaLnBrk="0" hangingPunct="0"/>
            <a:r>
              <a:rPr lang="en-US">
                <a:latin typeface="Consolas" pitchFamily="49" charset="0"/>
                <a:cs typeface="Times New Roman" pitchFamily="18" charset="0"/>
              </a:rPr>
              <a:t>Please Do Not Reply to this Email</a:t>
            </a:r>
            <a:endParaRPr lang="en-US"/>
          </a:p>
          <a:p>
            <a:pPr eaLnBrk="0" hangingPunct="0"/>
            <a:r>
              <a:rPr lang="en-US">
                <a:latin typeface="Consolas" pitchFamily="49" charset="0"/>
                <a:cs typeface="Times New Roman" pitchFamily="18" charset="0"/>
              </a:rPr>
              <a:t>Classification: UNCLASSIFIED</a:t>
            </a:r>
            <a:endParaRPr lang="en-US"/>
          </a:p>
          <a:p>
            <a:pPr eaLnBrk="0" hangingPunct="0"/>
            <a:r>
              <a:rPr lang="en-US">
                <a:latin typeface="Consolas" pitchFamily="49" charset="0"/>
                <a:cs typeface="Times New Roman" pitchFamily="18" charset="0"/>
              </a:rPr>
              <a:t>Caveats: FOUO</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1000" y="457200"/>
            <a:ext cx="8458200" cy="5970588"/>
          </a:xfrm>
          <a:prstGeom prst="rect">
            <a:avLst/>
          </a:prstGeom>
          <a:noFill/>
          <a:ln w="9525">
            <a:noFill/>
            <a:miter lim="800000"/>
            <a:headEnd/>
            <a:tailEnd/>
          </a:ln>
        </p:spPr>
        <p:txBody>
          <a:bodyPr>
            <a:spAutoFit/>
          </a:bodyPr>
          <a:lstStyle/>
          <a:p>
            <a:pPr eaLnBrk="0" hangingPunct="0"/>
            <a:r>
              <a:rPr lang="en-US">
                <a:latin typeface="Consolas" pitchFamily="49" charset="0"/>
                <a:cs typeface="Times New Roman" pitchFamily="18" charset="0"/>
              </a:rPr>
              <a:t>From:  Prosser, Paula L</a:t>
            </a:r>
            <a:endParaRPr lang="en-US" sz="2400"/>
          </a:p>
          <a:p>
            <a:pPr eaLnBrk="0" hangingPunct="0"/>
            <a:r>
              <a:rPr lang="en-US">
                <a:latin typeface="Consolas" pitchFamily="49" charset="0"/>
                <a:cs typeface="Times New Roman" pitchFamily="18" charset="0"/>
              </a:rPr>
              <a:t>To:    Jones, Nancy E.</a:t>
            </a:r>
            <a:endParaRPr lang="en-US" sz="2400"/>
          </a:p>
          <a:p>
            <a:pPr eaLnBrk="0" hangingPunct="0"/>
            <a:r>
              <a:rPr lang="en-US">
                <a:latin typeface="Consolas" pitchFamily="49" charset="0"/>
                <a:cs typeface="Times New Roman" pitchFamily="18" charset="0"/>
              </a:rPr>
              <a:t>Sent:  30-APR-2010 at 12:26:42</a:t>
            </a:r>
            <a:endParaRPr lang="en-US" sz="2400"/>
          </a:p>
          <a:p>
            <a:pPr eaLnBrk="0" hangingPunct="0"/>
            <a:r>
              <a:rPr lang="en-US">
                <a:latin typeface="Consolas" pitchFamily="49" charset="0"/>
                <a:cs typeface="Times New Roman" pitchFamily="18" charset="0"/>
              </a:rPr>
              <a:t>Appraisal ID: 22155</a:t>
            </a:r>
            <a:endParaRPr lang="en-US" sz="2400"/>
          </a:p>
          <a:p>
            <a:pPr eaLnBrk="0" hangingPunct="0"/>
            <a:r>
              <a:rPr lang="en-US">
                <a:latin typeface="Consolas" pitchFamily="49" charset="0"/>
                <a:cs typeface="Times New Roman" pitchFamily="18" charset="0"/>
              </a:rPr>
              <a:t>Prosser, Paula L has retrieved their Performance Plan/Appraisal.</a:t>
            </a:r>
            <a:endParaRPr lang="en-US" sz="2400"/>
          </a:p>
          <a:p>
            <a:pPr eaLnBrk="0" hangingPunct="0"/>
            <a:r>
              <a:rPr lang="en-US">
                <a:latin typeface="Consolas" pitchFamily="49" charset="0"/>
                <a:cs typeface="Times New Roman" pitchFamily="18" charset="0"/>
              </a:rPr>
              <a:t>You no longer have ownership of the performance plan/appraisal.</a:t>
            </a:r>
            <a:endParaRPr lang="en-US" sz="2400"/>
          </a:p>
          <a:p>
            <a:pPr eaLnBrk="0" hangingPunct="0"/>
            <a:r>
              <a:rPr lang="en-US">
                <a:latin typeface="Consolas" pitchFamily="49" charset="0"/>
                <a:cs typeface="Times New Roman" pitchFamily="18" charset="0"/>
              </a:rPr>
              <a:t>Click the link provided below to access the Defense Civilian Personnel Data System portal page to log in and access the Performance Appraisal Application (PAA):</a:t>
            </a:r>
            <a:endParaRPr lang="en-US" sz="2400"/>
          </a:p>
          <a:p>
            <a:pPr eaLnBrk="0" hangingPunct="0"/>
            <a:r>
              <a:rPr lang="en-US">
                <a:latin typeface="Consolas" pitchFamily="49" charset="0"/>
                <a:cs typeface="Times New Roman" pitchFamily="18" charset="0"/>
              </a:rPr>
              <a:t>NG </a:t>
            </a:r>
            <a:r>
              <a:rPr lang="en-US">
                <a:latin typeface="Consolas" pitchFamily="49" charset="0"/>
                <a:cs typeface="Times New Roman" pitchFamily="18" charset="0"/>
                <a:hlinkClick r:id="rId3"/>
              </a:rPr>
              <a:t>https://compo.dcpds.cpms.osd.mil</a:t>
            </a:r>
            <a:endParaRPr lang="en-US" sz="2400"/>
          </a:p>
          <a:p>
            <a:pPr eaLnBrk="0" hangingPunct="0"/>
            <a:r>
              <a:rPr lang="en-US">
                <a:latin typeface="Consolas" pitchFamily="49" charset="0"/>
                <a:cs typeface="Times New Roman" pitchFamily="18" charset="0"/>
              </a:rPr>
              <a:t>If this link does not work, follow these steps:</a:t>
            </a:r>
            <a:endParaRPr lang="en-US" sz="2400"/>
          </a:p>
          <a:p>
            <a:pPr eaLnBrk="0" hangingPunct="0"/>
            <a:r>
              <a:rPr lang="en-US">
                <a:latin typeface="Consolas" pitchFamily="49" charset="0"/>
                <a:cs typeface="Times New Roman" pitchFamily="18" charset="0"/>
              </a:rPr>
              <a:t>1. Open a Web browser window.</a:t>
            </a:r>
            <a:endParaRPr lang="en-US" sz="2400"/>
          </a:p>
          <a:p>
            <a:pPr eaLnBrk="0" hangingPunct="0"/>
            <a:r>
              <a:rPr lang="en-US">
                <a:latin typeface="Consolas" pitchFamily="49" charset="0"/>
                <a:cs typeface="Times New Roman" pitchFamily="18" charset="0"/>
              </a:rPr>
              <a:t>2. Copy and paste the entire Web address into the location or address bar of the browser.</a:t>
            </a:r>
            <a:endParaRPr lang="en-US" sz="2400"/>
          </a:p>
          <a:p>
            <a:pPr eaLnBrk="0" hangingPunct="0"/>
            <a:r>
              <a:rPr lang="en-US">
                <a:latin typeface="Consolas" pitchFamily="49" charset="0"/>
                <a:cs typeface="Times New Roman" pitchFamily="18" charset="0"/>
              </a:rPr>
              <a:t>3. Press enter.</a:t>
            </a:r>
            <a:endParaRPr lang="en-US" sz="2400"/>
          </a:p>
          <a:p>
            <a:pPr eaLnBrk="0" hangingPunct="0"/>
            <a:r>
              <a:rPr lang="en-US">
                <a:latin typeface="Consolas" pitchFamily="49" charset="0"/>
                <a:cs typeface="Times New Roman" pitchFamily="18" charset="0"/>
              </a:rPr>
              <a:t>Please Do Not Reply to this Email</a:t>
            </a:r>
            <a:endParaRPr lang="en-US" sz="40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3" cstate="print"/>
          <a:srcRect t="10938" r="50626" b="17969"/>
          <a:stretch>
            <a:fillRect/>
          </a:stretch>
        </p:blipFill>
        <p:spPr bwMode="auto">
          <a:xfrm>
            <a:off x="14288" y="1066800"/>
            <a:ext cx="9129712" cy="5638800"/>
          </a:xfrm>
          <a:prstGeom prst="rect">
            <a:avLst/>
          </a:prstGeom>
          <a:solidFill>
            <a:schemeClr val="bg1"/>
          </a:solidFill>
          <a:ln w="9525">
            <a:noFill/>
            <a:miter lim="800000"/>
            <a:headEnd/>
            <a:tailEnd/>
          </a:ln>
        </p:spPr>
      </p:pic>
      <p:sp>
        <p:nvSpPr>
          <p:cNvPr id="4" name="TextBox 3"/>
          <p:cNvSpPr txBox="1"/>
          <p:nvPr/>
        </p:nvSpPr>
        <p:spPr>
          <a:xfrm>
            <a:off x="1557132" y="533400"/>
            <a:ext cx="4605748" cy="584775"/>
          </a:xfrm>
          <a:prstGeom prst="rect">
            <a:avLst/>
          </a:prstGeom>
          <a:noFill/>
        </p:spPr>
        <p:txBody>
          <a:bodyPr wrap="none">
            <a:spAutoFit/>
          </a:bodyPr>
          <a:lstStyle/>
          <a:p>
            <a:pPr algn="ctr">
              <a:defRPr/>
            </a:pPr>
            <a:r>
              <a:rPr lang="en-US" sz="3200" b="1" dirty="0">
                <a:latin typeface="+mj-lt"/>
              </a:rPr>
              <a:t>       TRACK PROGRESS</a:t>
            </a:r>
          </a:p>
        </p:txBody>
      </p:sp>
      <p:cxnSp>
        <p:nvCxnSpPr>
          <p:cNvPr id="6" name="Straight Arrow Connector 5"/>
          <p:cNvCxnSpPr/>
          <p:nvPr/>
        </p:nvCxnSpPr>
        <p:spPr>
          <a:xfrm>
            <a:off x="6248400" y="6248400"/>
            <a:ext cx="838200" cy="1588"/>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52229" name="TextBox 6"/>
          <p:cNvSpPr txBox="1">
            <a:spLocks noChangeArrowheads="1"/>
          </p:cNvSpPr>
          <p:nvPr/>
        </p:nvSpPr>
        <p:spPr bwMode="auto">
          <a:xfrm>
            <a:off x="3429000" y="6019800"/>
            <a:ext cx="2819400" cy="646113"/>
          </a:xfrm>
          <a:prstGeom prst="rect">
            <a:avLst/>
          </a:prstGeom>
          <a:solidFill>
            <a:schemeClr val="bg1"/>
          </a:solidFill>
          <a:ln w="28575">
            <a:solidFill>
              <a:srgbClr val="FF3300"/>
            </a:solidFill>
            <a:miter lim="800000"/>
            <a:headEnd/>
            <a:tailEnd/>
          </a:ln>
        </p:spPr>
        <p:txBody>
          <a:bodyPr>
            <a:spAutoFit/>
          </a:bodyPr>
          <a:lstStyle/>
          <a:p>
            <a:r>
              <a:rPr lang="en-US" b="1">
                <a:solidFill>
                  <a:srgbClr val="FF0000"/>
                </a:solidFill>
              </a:rPr>
              <a:t>Select Track Progress of plan and select Go</a:t>
            </a:r>
          </a:p>
        </p:txBody>
      </p:sp>
      <p:cxnSp>
        <p:nvCxnSpPr>
          <p:cNvPr id="9" name="Straight Arrow Connector 8"/>
          <p:cNvCxnSpPr/>
          <p:nvPr/>
        </p:nvCxnSpPr>
        <p:spPr>
          <a:xfrm rot="16200000" flipV="1">
            <a:off x="8724900" y="5676900"/>
            <a:ext cx="304800" cy="228600"/>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1371600"/>
            <a:ext cx="8229600" cy="5181600"/>
          </a:xfrm>
        </p:spPr>
        <p:txBody>
          <a:bodyPr>
            <a:normAutofit/>
          </a:bodyPr>
          <a:lstStyle/>
          <a:p>
            <a:r>
              <a:rPr lang="en-US" dirty="0" smtClean="0"/>
              <a:t>Mandatory Five Level Evaluation Method</a:t>
            </a:r>
          </a:p>
          <a:p>
            <a:r>
              <a:rPr lang="en-US" dirty="0" smtClean="0"/>
              <a:t>Level 1 thru Level 5 (See Table 2-1, pg 9, TPR 430) </a:t>
            </a:r>
          </a:p>
          <a:p>
            <a:pPr>
              <a:buFontTx/>
              <a:buNone/>
            </a:pPr>
            <a:r>
              <a:rPr lang="en-US" dirty="0" smtClean="0"/>
              <a:t>   5 - Outstanding  </a:t>
            </a:r>
          </a:p>
          <a:p>
            <a:pPr>
              <a:buFontTx/>
              <a:buNone/>
            </a:pPr>
            <a:r>
              <a:rPr lang="en-US" dirty="0" smtClean="0"/>
              <a:t>   4 - Excellent </a:t>
            </a:r>
          </a:p>
          <a:p>
            <a:pPr>
              <a:buFontTx/>
              <a:buNone/>
            </a:pPr>
            <a:r>
              <a:rPr lang="en-US" dirty="0" smtClean="0"/>
              <a:t>   3 - Fully Successful</a:t>
            </a:r>
          </a:p>
          <a:p>
            <a:pPr>
              <a:buFontTx/>
              <a:buNone/>
            </a:pPr>
            <a:r>
              <a:rPr lang="en-US" dirty="0" smtClean="0"/>
              <a:t>   2 - Marginal</a:t>
            </a:r>
          </a:p>
          <a:p>
            <a:pPr>
              <a:buFontTx/>
              <a:buNone/>
            </a:pPr>
            <a:r>
              <a:rPr lang="en-US" dirty="0" smtClean="0"/>
              <a:t>   1 – Unacceptable</a:t>
            </a:r>
          </a:p>
          <a:p>
            <a:endParaRPr lang="en-US" dirty="0" smtClean="0"/>
          </a:p>
          <a:p>
            <a:pPr>
              <a:buFontTx/>
              <a:buNone/>
            </a:pPr>
            <a:endParaRPr lang="en-US" dirty="0" smtClean="0"/>
          </a:p>
        </p:txBody>
      </p:sp>
      <p:sp>
        <p:nvSpPr>
          <p:cNvPr id="8194" name="Title 1"/>
          <p:cNvSpPr>
            <a:spLocks noGrp="1"/>
          </p:cNvSpPr>
          <p:nvPr>
            <p:ph type="title"/>
          </p:nvPr>
        </p:nvSpPr>
        <p:spPr>
          <a:xfrm>
            <a:off x="990600" y="228600"/>
            <a:ext cx="7943088" cy="1189038"/>
          </a:xfrm>
        </p:spPr>
        <p:txBody>
          <a:bodyPr>
            <a:normAutofit/>
          </a:bodyPr>
          <a:lstStyle/>
          <a:p>
            <a:pPr algn="ctr"/>
            <a:r>
              <a:rPr lang="en-US" sz="3200" b="1" dirty="0" smtClean="0">
                <a:solidFill>
                  <a:schemeClr val="tx1"/>
                </a:solidFill>
              </a:rPr>
              <a:t>Performance Management </a:t>
            </a:r>
            <a:r>
              <a:rPr lang="en-US" sz="3200" b="1" u="sng" dirty="0" smtClean="0"/>
              <a:t/>
            </a:r>
            <a:br>
              <a:rPr lang="en-US" sz="3200" b="1" u="sng" dirty="0" smtClean="0"/>
            </a:br>
            <a:r>
              <a:rPr lang="en-US" sz="3200" b="1" u="sng" dirty="0" smtClean="0">
                <a:solidFill>
                  <a:srgbClr val="000099"/>
                </a:solidFill>
              </a:rPr>
              <a:t>What Changes</a:t>
            </a:r>
            <a:endParaRPr lang="en-US" sz="32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z="3200" b="1" dirty="0" smtClean="0">
                <a:solidFill>
                  <a:schemeClr val="bg1"/>
                </a:solidFill>
              </a:rPr>
              <a:t>TRACK PROGRESS</a:t>
            </a:r>
            <a:endParaRPr lang="en-US" sz="3200" dirty="0" smtClean="0">
              <a:solidFill>
                <a:schemeClr val="bg1"/>
              </a:solidFill>
            </a:endParaRPr>
          </a:p>
        </p:txBody>
      </p:sp>
      <p:sp>
        <p:nvSpPr>
          <p:cNvPr id="5325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53252" name="Picture 2"/>
          <p:cNvPicPr>
            <a:picLocks noChangeAspect="1" noChangeArrowheads="1"/>
          </p:cNvPicPr>
          <p:nvPr/>
        </p:nvPicPr>
        <p:blipFill>
          <a:blip r:embed="rId3" cstate="print"/>
          <a:srcRect t="10938" r="50938" b="25781"/>
          <a:stretch>
            <a:fillRect/>
          </a:stretch>
        </p:blipFill>
        <p:spPr bwMode="auto">
          <a:xfrm>
            <a:off x="0" y="1143000"/>
            <a:ext cx="9144000" cy="5334000"/>
          </a:xfrm>
          <a:prstGeom prst="rect">
            <a:avLst/>
          </a:prstGeom>
          <a:noFill/>
          <a:ln w="28575">
            <a:solidFill>
              <a:schemeClr val="tx1"/>
            </a:solidFill>
            <a:miter lim="800000"/>
            <a:headEnd/>
            <a:tailEnd/>
          </a:ln>
        </p:spPr>
      </p:pic>
      <p:sp>
        <p:nvSpPr>
          <p:cNvPr id="13" name="Left Brace 12"/>
          <p:cNvSpPr/>
          <p:nvPr/>
        </p:nvSpPr>
        <p:spPr>
          <a:xfrm>
            <a:off x="2057400" y="4191000"/>
            <a:ext cx="228600" cy="1371600"/>
          </a:xfrm>
          <a:prstGeom prst="leftBrace">
            <a:avLst/>
          </a:prstGeom>
          <a:ln w="28575">
            <a:solidFill>
              <a:srgbClr val="FF3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3254" name="TextBox 14"/>
          <p:cNvSpPr txBox="1">
            <a:spLocks noChangeArrowheads="1"/>
          </p:cNvSpPr>
          <p:nvPr/>
        </p:nvSpPr>
        <p:spPr bwMode="auto">
          <a:xfrm>
            <a:off x="152400" y="4343400"/>
            <a:ext cx="1905000" cy="923925"/>
          </a:xfrm>
          <a:prstGeom prst="rect">
            <a:avLst/>
          </a:prstGeom>
          <a:noFill/>
          <a:ln w="19050">
            <a:solidFill>
              <a:srgbClr val="FF3300"/>
            </a:solidFill>
            <a:miter lim="800000"/>
            <a:headEnd/>
            <a:tailEnd/>
          </a:ln>
        </p:spPr>
        <p:txBody>
          <a:bodyPr>
            <a:spAutoFit/>
          </a:bodyPr>
          <a:lstStyle/>
          <a:p>
            <a:r>
              <a:rPr lang="en-US" b="1">
                <a:solidFill>
                  <a:srgbClr val="FF0000"/>
                </a:solidFill>
              </a:rPr>
              <a:t>Shows status of performance plan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3" cstate="print"/>
          <a:srcRect t="10938" r="50626" b="17969"/>
          <a:stretch>
            <a:fillRect/>
          </a:stretch>
        </p:blipFill>
        <p:spPr bwMode="auto">
          <a:xfrm>
            <a:off x="14288" y="1066800"/>
            <a:ext cx="9129712" cy="5638800"/>
          </a:xfrm>
          <a:prstGeom prst="rect">
            <a:avLst/>
          </a:prstGeom>
          <a:solidFill>
            <a:schemeClr val="bg1"/>
          </a:solidFill>
          <a:ln w="9525">
            <a:noFill/>
            <a:miter lim="800000"/>
            <a:headEnd/>
            <a:tailEnd/>
          </a:ln>
        </p:spPr>
      </p:pic>
      <p:sp>
        <p:nvSpPr>
          <p:cNvPr id="4" name="TextBox 3"/>
          <p:cNvSpPr txBox="1"/>
          <p:nvPr/>
        </p:nvSpPr>
        <p:spPr>
          <a:xfrm>
            <a:off x="1579563" y="533400"/>
            <a:ext cx="4560887" cy="584200"/>
          </a:xfrm>
          <a:prstGeom prst="rect">
            <a:avLst/>
          </a:prstGeom>
          <a:noFill/>
        </p:spPr>
        <p:txBody>
          <a:bodyPr wrap="none">
            <a:spAutoFit/>
          </a:bodyPr>
          <a:lstStyle/>
          <a:p>
            <a:pPr algn="ctr">
              <a:defRPr/>
            </a:pPr>
            <a:r>
              <a:rPr lang="en-US" sz="3200" b="1" dirty="0">
                <a:latin typeface="+mj-lt"/>
              </a:rPr>
              <a:t>       REPORTS/FORMS</a:t>
            </a:r>
          </a:p>
        </p:txBody>
      </p:sp>
      <p:cxnSp>
        <p:nvCxnSpPr>
          <p:cNvPr id="6" name="Straight Arrow Connector 5"/>
          <p:cNvCxnSpPr/>
          <p:nvPr/>
        </p:nvCxnSpPr>
        <p:spPr>
          <a:xfrm>
            <a:off x="6324600" y="6096000"/>
            <a:ext cx="838200" cy="1588"/>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54277" name="TextBox 6"/>
          <p:cNvSpPr txBox="1">
            <a:spLocks noChangeArrowheads="1"/>
          </p:cNvSpPr>
          <p:nvPr/>
        </p:nvSpPr>
        <p:spPr bwMode="auto">
          <a:xfrm>
            <a:off x="3505200" y="5791200"/>
            <a:ext cx="2819400" cy="646113"/>
          </a:xfrm>
          <a:prstGeom prst="rect">
            <a:avLst/>
          </a:prstGeom>
          <a:solidFill>
            <a:schemeClr val="bg1"/>
          </a:solidFill>
          <a:ln w="28575">
            <a:solidFill>
              <a:srgbClr val="FF3300"/>
            </a:solidFill>
            <a:miter lim="800000"/>
            <a:headEnd/>
            <a:tailEnd/>
          </a:ln>
        </p:spPr>
        <p:txBody>
          <a:bodyPr>
            <a:spAutoFit/>
          </a:bodyPr>
          <a:lstStyle/>
          <a:p>
            <a:r>
              <a:rPr lang="en-US" b="1">
                <a:solidFill>
                  <a:srgbClr val="FF0000"/>
                </a:solidFill>
              </a:rPr>
              <a:t>Select Reports/Forms and select Go</a:t>
            </a:r>
          </a:p>
        </p:txBody>
      </p:sp>
      <p:cxnSp>
        <p:nvCxnSpPr>
          <p:cNvPr id="9" name="Straight Arrow Connector 8"/>
          <p:cNvCxnSpPr/>
          <p:nvPr/>
        </p:nvCxnSpPr>
        <p:spPr>
          <a:xfrm rot="16200000" flipV="1">
            <a:off x="8724900" y="5676900"/>
            <a:ext cx="304800" cy="228600"/>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79563" y="533400"/>
            <a:ext cx="4560887" cy="584200"/>
          </a:xfrm>
          <a:prstGeom prst="rect">
            <a:avLst/>
          </a:prstGeom>
          <a:noFill/>
        </p:spPr>
        <p:txBody>
          <a:bodyPr wrap="none">
            <a:spAutoFit/>
          </a:bodyPr>
          <a:lstStyle/>
          <a:p>
            <a:pPr algn="ctr">
              <a:defRPr/>
            </a:pPr>
            <a:r>
              <a:rPr lang="en-US" sz="3200" b="1" dirty="0">
                <a:latin typeface="+mj-lt"/>
              </a:rPr>
              <a:t>       REPORTS/FORMS</a:t>
            </a:r>
          </a:p>
        </p:txBody>
      </p:sp>
      <p:cxnSp>
        <p:nvCxnSpPr>
          <p:cNvPr id="6" name="Straight Arrow Connector 5"/>
          <p:cNvCxnSpPr/>
          <p:nvPr/>
        </p:nvCxnSpPr>
        <p:spPr>
          <a:xfrm>
            <a:off x="6324600" y="6096000"/>
            <a:ext cx="838200" cy="1588"/>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55300" name="TextBox 6"/>
          <p:cNvSpPr txBox="1">
            <a:spLocks noChangeArrowheads="1"/>
          </p:cNvSpPr>
          <p:nvPr/>
        </p:nvSpPr>
        <p:spPr bwMode="auto">
          <a:xfrm>
            <a:off x="4648200" y="5257800"/>
            <a:ext cx="2819400" cy="646113"/>
          </a:xfrm>
          <a:prstGeom prst="rect">
            <a:avLst/>
          </a:prstGeom>
          <a:solidFill>
            <a:schemeClr val="bg1"/>
          </a:solidFill>
          <a:ln w="28575">
            <a:solidFill>
              <a:srgbClr val="FF3300"/>
            </a:solidFill>
            <a:miter lim="800000"/>
            <a:headEnd/>
            <a:tailEnd/>
          </a:ln>
        </p:spPr>
        <p:txBody>
          <a:bodyPr>
            <a:spAutoFit/>
          </a:bodyPr>
          <a:lstStyle/>
          <a:p>
            <a:r>
              <a:rPr lang="en-US" b="1">
                <a:solidFill>
                  <a:srgbClr val="FF0000"/>
                </a:solidFill>
              </a:rPr>
              <a:t>Select Reports/Forms and select Go</a:t>
            </a:r>
          </a:p>
        </p:txBody>
      </p:sp>
      <p:cxnSp>
        <p:nvCxnSpPr>
          <p:cNvPr id="9" name="Straight Arrow Connector 8"/>
          <p:cNvCxnSpPr/>
          <p:nvPr/>
        </p:nvCxnSpPr>
        <p:spPr>
          <a:xfrm rot="16200000" flipV="1">
            <a:off x="8115300" y="5295900"/>
            <a:ext cx="304800" cy="228600"/>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55302" name="Picture 1"/>
          <p:cNvPicPr>
            <a:picLocks noChangeAspect="1" noChangeArrowheads="1"/>
          </p:cNvPicPr>
          <p:nvPr/>
        </p:nvPicPr>
        <p:blipFill>
          <a:blip r:embed="rId3" cstate="print"/>
          <a:srcRect l="916" t="11060" r="50999" b="6799"/>
          <a:stretch>
            <a:fillRect/>
          </a:stretch>
        </p:blipFill>
        <p:spPr bwMode="auto">
          <a:xfrm>
            <a:off x="304800" y="1066800"/>
            <a:ext cx="8382000" cy="5638800"/>
          </a:xfrm>
          <a:prstGeom prst="rect">
            <a:avLst/>
          </a:prstGeom>
          <a:noFill/>
          <a:ln w="9525">
            <a:noFill/>
            <a:miter lim="800000"/>
            <a:headEnd/>
            <a:tailEnd/>
          </a:ln>
        </p:spPr>
      </p:pic>
      <p:sp>
        <p:nvSpPr>
          <p:cNvPr id="55303" name="TextBox 7"/>
          <p:cNvSpPr txBox="1">
            <a:spLocks noChangeArrowheads="1"/>
          </p:cNvSpPr>
          <p:nvPr/>
        </p:nvSpPr>
        <p:spPr bwMode="auto">
          <a:xfrm>
            <a:off x="4800600" y="5181600"/>
            <a:ext cx="2819400" cy="369888"/>
          </a:xfrm>
          <a:prstGeom prst="rect">
            <a:avLst/>
          </a:prstGeom>
          <a:solidFill>
            <a:schemeClr val="bg1"/>
          </a:solidFill>
          <a:ln w="19050">
            <a:solidFill>
              <a:srgbClr val="FF3300"/>
            </a:solidFill>
            <a:miter lim="800000"/>
            <a:headEnd/>
            <a:tailEnd/>
          </a:ln>
        </p:spPr>
        <p:txBody>
          <a:bodyPr>
            <a:spAutoFit/>
          </a:bodyPr>
          <a:lstStyle/>
          <a:p>
            <a:r>
              <a:rPr lang="en-US">
                <a:solidFill>
                  <a:srgbClr val="FF0000"/>
                </a:solidFill>
              </a:rPr>
              <a:t>Select View/Print Form</a:t>
            </a:r>
          </a:p>
        </p:txBody>
      </p:sp>
      <p:cxnSp>
        <p:nvCxnSpPr>
          <p:cNvPr id="11" name="Straight Arrow Connector 10"/>
          <p:cNvCxnSpPr/>
          <p:nvPr/>
        </p:nvCxnSpPr>
        <p:spPr>
          <a:xfrm>
            <a:off x="7620000" y="5334000"/>
            <a:ext cx="304800" cy="1588"/>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p:txBody>
          <a:bodyPr/>
          <a:lstStyle/>
          <a:p>
            <a:endParaRPr lang="en-US" dirty="0"/>
          </a:p>
        </p:txBody>
      </p:sp>
      <p:sp>
        <p:nvSpPr>
          <p:cNvPr id="12" name="Content Placeholder 11"/>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30213" y="533400"/>
            <a:ext cx="6861175" cy="584200"/>
          </a:xfrm>
          <a:prstGeom prst="rect">
            <a:avLst/>
          </a:prstGeom>
          <a:noFill/>
        </p:spPr>
        <p:txBody>
          <a:bodyPr wrap="none">
            <a:spAutoFit/>
          </a:bodyPr>
          <a:lstStyle/>
          <a:p>
            <a:pPr algn="ctr">
              <a:defRPr/>
            </a:pPr>
            <a:r>
              <a:rPr lang="en-US" sz="3200" b="1" dirty="0">
                <a:latin typeface="+mj-lt"/>
              </a:rPr>
              <a:t>       NGB 430 in REPORTS/FORMS</a:t>
            </a:r>
          </a:p>
        </p:txBody>
      </p:sp>
      <p:pic>
        <p:nvPicPr>
          <p:cNvPr id="56323" name="Picture 4"/>
          <p:cNvPicPr>
            <a:picLocks noChangeAspect="1" noChangeArrowheads="1"/>
          </p:cNvPicPr>
          <p:nvPr/>
        </p:nvPicPr>
        <p:blipFill>
          <a:blip r:embed="rId3" cstate="print"/>
          <a:srcRect l="2856" t="11900" r="74850" b="13150"/>
          <a:stretch>
            <a:fillRect/>
          </a:stretch>
        </p:blipFill>
        <p:spPr bwMode="auto">
          <a:xfrm>
            <a:off x="609600" y="1066800"/>
            <a:ext cx="7467600" cy="5791200"/>
          </a:xfrm>
          <a:prstGeom prst="rect">
            <a:avLst/>
          </a:prstGeom>
          <a:noFill/>
          <a:ln w="28575">
            <a:solidFill>
              <a:schemeClr val="tx1"/>
            </a:solidFill>
            <a:miter lim="800000"/>
            <a:headEnd/>
            <a:tailEnd/>
          </a:ln>
        </p:spPr>
      </p:pic>
      <p:sp>
        <p:nvSpPr>
          <p:cNvPr id="56324" name="TextBox 14"/>
          <p:cNvSpPr txBox="1">
            <a:spLocks noChangeArrowheads="1"/>
          </p:cNvSpPr>
          <p:nvPr/>
        </p:nvSpPr>
        <p:spPr bwMode="auto">
          <a:xfrm>
            <a:off x="4648200" y="3733800"/>
            <a:ext cx="2963863" cy="369888"/>
          </a:xfrm>
          <a:prstGeom prst="rect">
            <a:avLst/>
          </a:prstGeom>
          <a:solidFill>
            <a:schemeClr val="bg1"/>
          </a:solidFill>
          <a:ln w="28575">
            <a:solidFill>
              <a:srgbClr val="FF3300"/>
            </a:solidFill>
            <a:miter lim="800000"/>
            <a:headEnd/>
            <a:tailEnd/>
          </a:ln>
        </p:spPr>
        <p:txBody>
          <a:bodyPr wrap="none">
            <a:spAutoFit/>
          </a:bodyPr>
          <a:lstStyle/>
          <a:p>
            <a:r>
              <a:rPr lang="en-US">
                <a:solidFill>
                  <a:srgbClr val="FF0000"/>
                </a:solidFill>
              </a:rPr>
              <a:t>View Signatures and Dates</a:t>
            </a:r>
          </a:p>
        </p:txBody>
      </p:sp>
      <p:cxnSp>
        <p:nvCxnSpPr>
          <p:cNvPr id="17" name="Straight Arrow Connector 16"/>
          <p:cNvCxnSpPr/>
          <p:nvPr/>
        </p:nvCxnSpPr>
        <p:spPr>
          <a:xfrm rot="10800000">
            <a:off x="2895600" y="3657600"/>
            <a:ext cx="1752600" cy="228600"/>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3048000" y="3962400"/>
            <a:ext cx="1600200" cy="533400"/>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2971800" y="3962400"/>
            <a:ext cx="1676400" cy="1676400"/>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Converting from </a:t>
            </a:r>
            <a:r>
              <a:rPr lang="en-US" sz="2400" smtClean="0">
                <a:latin typeface="Arial" pitchFamily="34" charset="0"/>
                <a:cs typeface="Arial" pitchFamily="34" charset="0"/>
              </a:rPr>
              <a:t>a 3-Level </a:t>
            </a:r>
            <a:r>
              <a:rPr lang="en-US" sz="2400" dirty="0" smtClean="0">
                <a:latin typeface="Arial" pitchFamily="34" charset="0"/>
                <a:cs typeface="Arial" pitchFamily="34" charset="0"/>
              </a:rPr>
              <a:t>System to </a:t>
            </a:r>
            <a:r>
              <a:rPr lang="en-US" sz="2400" smtClean="0">
                <a:latin typeface="Arial" pitchFamily="34" charset="0"/>
                <a:cs typeface="Arial" pitchFamily="34" charset="0"/>
              </a:rPr>
              <a:t>a 5-Level </a:t>
            </a:r>
            <a:r>
              <a:rPr lang="en-US" sz="2400" dirty="0" smtClean="0">
                <a:latin typeface="Arial" pitchFamily="34" charset="0"/>
                <a:cs typeface="Arial" pitchFamily="34" charset="0"/>
              </a:rPr>
              <a:t>System </a:t>
            </a:r>
          </a:p>
          <a:p>
            <a:r>
              <a:rPr lang="en-US" sz="2400" dirty="0" smtClean="0">
                <a:latin typeface="Arial" pitchFamily="34" charset="0"/>
                <a:cs typeface="Arial" pitchFamily="34" charset="0"/>
              </a:rPr>
              <a:t>Appraisal Period 01 Jan – 31 Dec</a:t>
            </a:r>
          </a:p>
          <a:p>
            <a:r>
              <a:rPr lang="en-US" sz="2400" dirty="0" smtClean="0">
                <a:latin typeface="Arial" pitchFamily="34" charset="0"/>
                <a:cs typeface="Arial" pitchFamily="34" charset="0"/>
              </a:rPr>
              <a:t>All Technicians need a Closeout Appraisal with an ending date of </a:t>
            </a:r>
            <a:r>
              <a:rPr lang="en-US" sz="2400" b="1" u="sng" dirty="0" smtClean="0">
                <a:solidFill>
                  <a:srgbClr val="FF0000"/>
                </a:solidFill>
                <a:latin typeface="Arial" pitchFamily="34" charset="0"/>
                <a:cs typeface="Arial" pitchFamily="34" charset="0"/>
              </a:rPr>
              <a:t>31 December 2011</a:t>
            </a:r>
          </a:p>
          <a:p>
            <a:r>
              <a:rPr lang="en-US" sz="2400" dirty="0" smtClean="0">
                <a:latin typeface="Arial" pitchFamily="34" charset="0"/>
                <a:cs typeface="Arial" pitchFamily="34" charset="0"/>
              </a:rPr>
              <a:t>New Performance Plan input into PAA by              </a:t>
            </a:r>
          </a:p>
          <a:p>
            <a:pPr>
              <a:buNone/>
            </a:pPr>
            <a:r>
              <a:rPr lang="en-US" sz="2400" b="1" dirty="0" smtClean="0">
                <a:solidFill>
                  <a:srgbClr val="FF0000"/>
                </a:solidFill>
                <a:latin typeface="Arial" pitchFamily="34" charset="0"/>
                <a:cs typeface="Arial" pitchFamily="34" charset="0"/>
              </a:rPr>
              <a:t>     </a:t>
            </a:r>
            <a:r>
              <a:rPr lang="en-US" sz="2400" b="1" u="sng" dirty="0" smtClean="0">
                <a:solidFill>
                  <a:srgbClr val="FF0000"/>
                </a:solidFill>
                <a:latin typeface="Arial" pitchFamily="34" charset="0"/>
                <a:cs typeface="Arial" pitchFamily="34" charset="0"/>
              </a:rPr>
              <a:t>31 January 2012</a:t>
            </a:r>
          </a:p>
          <a:p>
            <a:r>
              <a:rPr lang="en-US" sz="2400" dirty="0" smtClean="0">
                <a:latin typeface="Arial" pitchFamily="34" charset="0"/>
                <a:cs typeface="Arial" pitchFamily="34" charset="0"/>
              </a:rPr>
              <a:t>Mandatory Supervisor Critical Element </a:t>
            </a:r>
          </a:p>
          <a:p>
            <a:r>
              <a:rPr lang="en-US" sz="2400" dirty="0" smtClean="0">
                <a:latin typeface="Arial" pitchFamily="34" charset="0"/>
                <a:cs typeface="Arial" pitchFamily="34" charset="0"/>
              </a:rPr>
              <a:t>Addition of a Mission Statement to all Performance Plans</a:t>
            </a:r>
            <a:endParaRPr lang="en-US" sz="2400"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solidFill>
                  <a:schemeClr val="tx1"/>
                </a:solidFill>
              </a:rPr>
              <a:t>Important Specifically to Idaho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990600" y="2133600"/>
            <a:ext cx="6479833" cy="1015663"/>
          </a:xfrm>
          <a:prstGeom prst="rect">
            <a:avLst/>
          </a:prstGeom>
          <a:noFill/>
          <a:ln w="9525">
            <a:noFill/>
            <a:miter lim="800000"/>
            <a:headEnd/>
            <a:tailEnd/>
          </a:ln>
        </p:spPr>
        <p:txBody>
          <a:bodyPr wrap="square">
            <a:spAutoFit/>
          </a:bodyPr>
          <a:lstStyle/>
          <a:p>
            <a:pPr algn="ctr"/>
            <a:r>
              <a:rPr lang="en-US" sz="6000" b="1" dirty="0" smtClean="0">
                <a:latin typeface="Lucida Fax" pitchFamily="18" charset="0"/>
              </a:rPr>
              <a:t>QUESTIONS</a:t>
            </a:r>
            <a:endParaRPr lang="en-US" sz="6000" b="1" dirty="0">
              <a:latin typeface="Lucida Fax" pitchFamily="18" charset="0"/>
            </a:endParaRPr>
          </a:p>
        </p:txBody>
      </p:sp>
      <p:pic>
        <p:nvPicPr>
          <p:cNvPr id="3" name="Picture 4" descr="j0433797"/>
          <p:cNvPicPr>
            <a:picLocks noChangeAspect="1" noChangeArrowheads="1"/>
          </p:cNvPicPr>
          <p:nvPr/>
        </p:nvPicPr>
        <p:blipFill>
          <a:blip r:embed="rId3" cstate="print"/>
          <a:srcRect/>
          <a:stretch>
            <a:fillRect/>
          </a:stretch>
        </p:blipFill>
        <p:spPr>
          <a:xfrm>
            <a:off x="6958012" y="1600200"/>
            <a:ext cx="2185988" cy="21859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533400" y="1676400"/>
            <a:ext cx="8229600" cy="4419600"/>
          </a:xfrm>
        </p:spPr>
        <p:txBody>
          <a:bodyPr>
            <a:normAutofit fontScale="92500"/>
          </a:bodyPr>
          <a:lstStyle/>
          <a:p>
            <a:pPr>
              <a:lnSpc>
                <a:spcPct val="90000"/>
              </a:lnSpc>
              <a:spcBef>
                <a:spcPct val="45000"/>
              </a:spcBef>
            </a:pPr>
            <a:r>
              <a:rPr lang="en-US" sz="2800" dirty="0" smtClean="0"/>
              <a:t>Mandatory Interim Review</a:t>
            </a:r>
          </a:p>
          <a:p>
            <a:pPr eaLnBrk="1" hangingPunct="1">
              <a:lnSpc>
                <a:spcPct val="90000"/>
              </a:lnSpc>
              <a:spcBef>
                <a:spcPct val="45000"/>
              </a:spcBef>
            </a:pPr>
            <a:r>
              <a:rPr lang="en-US" sz="2800" dirty="0" smtClean="0"/>
              <a:t>Journal Page</a:t>
            </a:r>
          </a:p>
          <a:p>
            <a:pPr eaLnBrk="1" hangingPunct="1">
              <a:lnSpc>
                <a:spcPct val="90000"/>
              </a:lnSpc>
              <a:spcBef>
                <a:spcPct val="45000"/>
              </a:spcBef>
            </a:pPr>
            <a:r>
              <a:rPr lang="en-US" sz="2800" dirty="0" smtClean="0"/>
              <a:t>Automatic Email </a:t>
            </a:r>
          </a:p>
          <a:p>
            <a:pPr>
              <a:lnSpc>
                <a:spcPct val="80000"/>
              </a:lnSpc>
              <a:spcBef>
                <a:spcPct val="45000"/>
              </a:spcBef>
            </a:pPr>
            <a:r>
              <a:rPr lang="en-US" sz="2800" dirty="0" smtClean="0"/>
              <a:t>Tracking System for Performance Management</a:t>
            </a:r>
          </a:p>
          <a:p>
            <a:pPr>
              <a:lnSpc>
                <a:spcPct val="80000"/>
              </a:lnSpc>
              <a:spcBef>
                <a:spcPct val="45000"/>
              </a:spcBef>
            </a:pPr>
            <a:r>
              <a:rPr lang="en-US" sz="2800" dirty="0" smtClean="0"/>
              <a:t>PAA accessed through </a:t>
            </a:r>
            <a:r>
              <a:rPr lang="en-US" sz="2800" dirty="0" err="1" smtClean="0"/>
              <a:t>MyBiz</a:t>
            </a:r>
            <a:r>
              <a:rPr lang="en-US" sz="2800" dirty="0" smtClean="0"/>
              <a:t> and </a:t>
            </a:r>
            <a:r>
              <a:rPr lang="en-US" sz="2800" dirty="0" err="1" smtClean="0"/>
              <a:t>MyWorkplace</a:t>
            </a:r>
            <a:endParaRPr lang="en-US" sz="2800" dirty="0" smtClean="0"/>
          </a:p>
          <a:p>
            <a:pPr>
              <a:lnSpc>
                <a:spcPct val="90000"/>
              </a:lnSpc>
              <a:spcBef>
                <a:spcPct val="45000"/>
              </a:spcBef>
            </a:pPr>
            <a:r>
              <a:rPr lang="en-US" sz="2800" dirty="0" smtClean="0"/>
              <a:t>Advise having 3-5 Job Objectives; allows 10.</a:t>
            </a:r>
          </a:p>
          <a:p>
            <a:pPr>
              <a:lnSpc>
                <a:spcPct val="90000"/>
              </a:lnSpc>
              <a:spcBef>
                <a:spcPct val="45000"/>
              </a:spcBef>
            </a:pPr>
            <a:r>
              <a:rPr lang="en-US" sz="2800" dirty="0" smtClean="0"/>
              <a:t>Process is built to be Employee driven</a:t>
            </a:r>
          </a:p>
          <a:p>
            <a:endParaRPr lang="en-US" dirty="0" smtClean="0"/>
          </a:p>
        </p:txBody>
      </p:sp>
      <p:sp>
        <p:nvSpPr>
          <p:cNvPr id="9218" name="Title 1"/>
          <p:cNvSpPr>
            <a:spLocks noGrp="1"/>
          </p:cNvSpPr>
          <p:nvPr>
            <p:ph type="title"/>
          </p:nvPr>
        </p:nvSpPr>
        <p:spPr/>
        <p:txBody>
          <a:bodyPr>
            <a:normAutofit/>
          </a:bodyPr>
          <a:lstStyle/>
          <a:p>
            <a:pPr algn="ctr"/>
            <a:r>
              <a:rPr lang="en-US" sz="3200" b="1" dirty="0" smtClean="0">
                <a:solidFill>
                  <a:schemeClr val="tx1"/>
                </a:solidFill>
              </a:rPr>
              <a:t>Performance Management </a:t>
            </a:r>
            <a:r>
              <a:rPr lang="en-US" sz="3200" b="1" u="sng" dirty="0" smtClean="0"/>
              <a:t/>
            </a:r>
            <a:br>
              <a:rPr lang="en-US" sz="3200" b="1" u="sng" dirty="0" smtClean="0"/>
            </a:br>
            <a:r>
              <a:rPr lang="en-US" sz="3200" b="1" u="sng" dirty="0" smtClean="0">
                <a:solidFill>
                  <a:srgbClr val="000099"/>
                </a:solidFill>
              </a:rPr>
              <a:t>What Changes</a:t>
            </a:r>
            <a:endParaRPr lang="en-US" sz="3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533400" y="1600200"/>
            <a:ext cx="8229600" cy="4724400"/>
          </a:xfrm>
        </p:spPr>
        <p:txBody>
          <a:bodyPr>
            <a:normAutofit/>
          </a:bodyPr>
          <a:lstStyle/>
          <a:p>
            <a:pPr>
              <a:lnSpc>
                <a:spcPct val="90000"/>
              </a:lnSpc>
              <a:spcBef>
                <a:spcPct val="45000"/>
              </a:spcBef>
              <a:buNone/>
            </a:pPr>
            <a:endParaRPr lang="en-US" sz="2800" dirty="0" smtClean="0"/>
          </a:p>
          <a:p>
            <a:r>
              <a:rPr lang="en-US" sz="2800" dirty="0" smtClean="0"/>
              <a:t>If the period of performance is under 120 days the performance plan may be transferred or closed (call HRO for specific guidance as each situation is different)</a:t>
            </a:r>
          </a:p>
          <a:p>
            <a:pPr>
              <a:buNone/>
            </a:pPr>
            <a:endParaRPr lang="en-US" sz="2800" dirty="0" smtClean="0"/>
          </a:p>
          <a:p>
            <a:r>
              <a:rPr lang="en-US" sz="2800" dirty="0" smtClean="0"/>
              <a:t>Mandatory Supervisory “Critical Element”</a:t>
            </a:r>
          </a:p>
          <a:p>
            <a:endParaRPr lang="en-US" sz="2800" dirty="0" smtClean="0"/>
          </a:p>
          <a:p>
            <a:pPr>
              <a:lnSpc>
                <a:spcPct val="90000"/>
              </a:lnSpc>
              <a:spcBef>
                <a:spcPct val="45000"/>
              </a:spcBef>
            </a:pPr>
            <a:endParaRPr lang="en-US" sz="2800" dirty="0" smtClean="0"/>
          </a:p>
          <a:p>
            <a:pPr eaLnBrk="1" hangingPunct="1">
              <a:lnSpc>
                <a:spcPct val="90000"/>
              </a:lnSpc>
              <a:spcBef>
                <a:spcPct val="45000"/>
              </a:spcBef>
            </a:pPr>
            <a:endParaRPr lang="en-US" sz="2800" dirty="0" smtClean="0"/>
          </a:p>
          <a:p>
            <a:endParaRPr lang="en-US" dirty="0" smtClean="0"/>
          </a:p>
        </p:txBody>
      </p:sp>
      <p:sp>
        <p:nvSpPr>
          <p:cNvPr id="9218" name="Title 1"/>
          <p:cNvSpPr>
            <a:spLocks noGrp="1"/>
          </p:cNvSpPr>
          <p:nvPr>
            <p:ph type="title"/>
          </p:nvPr>
        </p:nvSpPr>
        <p:spPr/>
        <p:txBody>
          <a:bodyPr>
            <a:normAutofit/>
          </a:bodyPr>
          <a:lstStyle/>
          <a:p>
            <a:pPr algn="ctr"/>
            <a:r>
              <a:rPr lang="en-US" sz="3200" b="1" dirty="0" smtClean="0">
                <a:solidFill>
                  <a:schemeClr val="tx1"/>
                </a:solidFill>
              </a:rPr>
              <a:t>Performance Management </a:t>
            </a:r>
            <a:r>
              <a:rPr lang="en-US" sz="3200" b="1" u="sng" dirty="0" smtClean="0"/>
              <a:t/>
            </a:r>
            <a:br>
              <a:rPr lang="en-US" sz="3200" b="1" u="sng" dirty="0" smtClean="0"/>
            </a:br>
            <a:r>
              <a:rPr lang="en-US" sz="3200" b="1" u="sng" dirty="0" smtClean="0">
                <a:solidFill>
                  <a:srgbClr val="000099"/>
                </a:solidFill>
              </a:rPr>
              <a:t>What Changes</a:t>
            </a:r>
            <a:endParaRPr lang="en-US" sz="3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Execute the full range of human resources including performance management and fiscal responsibilities within established timelines and in accordance with applicable regulations.  Adhere to merit principals.  Develop a vision for the work unit and align performance expectations with organizational goals.  Maintain a safe work environment and promptly address allegations of noncompliance.  Ensure EEO/EO principles are adhered to throughout the organization.  Ensure continuing application of, and compliance with, applicable laws, regulations and policies governing prohibited personnel practices; promptly address allegations of prohibited discrimination, harassment, and retaliation.</a:t>
            </a:r>
          </a:p>
          <a:p>
            <a:endParaRPr lang="en-US" dirty="0"/>
          </a:p>
        </p:txBody>
      </p:sp>
      <p:sp>
        <p:nvSpPr>
          <p:cNvPr id="2" name="Title 1"/>
          <p:cNvSpPr>
            <a:spLocks noGrp="1"/>
          </p:cNvSpPr>
          <p:nvPr>
            <p:ph type="title"/>
          </p:nvPr>
        </p:nvSpPr>
        <p:spPr/>
        <p:txBody>
          <a:bodyPr>
            <a:normAutofit/>
          </a:bodyPr>
          <a:lstStyle/>
          <a:p>
            <a:r>
              <a:rPr lang="en-US" dirty="0" smtClean="0">
                <a:solidFill>
                  <a:schemeClr val="tx1"/>
                </a:solidFill>
              </a:rPr>
              <a:t>Mandatory Supervisor Objective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normAutofit fontScale="92500" lnSpcReduction="10000"/>
          </a:bodyPr>
          <a:lstStyle/>
          <a:p>
            <a:pPr>
              <a:lnSpc>
                <a:spcPct val="90000"/>
              </a:lnSpc>
              <a:spcBef>
                <a:spcPct val="45000"/>
              </a:spcBef>
              <a:buFont typeface="Wingdings" pitchFamily="2" charset="2"/>
              <a:buChar char="Ø"/>
            </a:pPr>
            <a:r>
              <a:rPr lang="en-US" sz="2800" dirty="0" smtClean="0"/>
              <a:t>Plans are created for Trial/Probationary period 	– it is not considered an official appraisal until after 12 months</a:t>
            </a:r>
          </a:p>
          <a:p>
            <a:pPr>
              <a:lnSpc>
                <a:spcPct val="90000"/>
              </a:lnSpc>
              <a:spcBef>
                <a:spcPct val="45000"/>
              </a:spcBef>
            </a:pPr>
            <a:r>
              <a:rPr lang="en-US" sz="2800" dirty="0" smtClean="0"/>
              <a:t>Communicating Performance Plans</a:t>
            </a:r>
          </a:p>
          <a:p>
            <a:pPr eaLnBrk="1" hangingPunct="1">
              <a:lnSpc>
                <a:spcPct val="90000"/>
              </a:lnSpc>
              <a:spcBef>
                <a:spcPct val="45000"/>
              </a:spcBef>
            </a:pPr>
            <a:r>
              <a:rPr lang="en-US" sz="2800" dirty="0" smtClean="0"/>
              <a:t>Providing Assistance to those performing at or below a Level 2</a:t>
            </a:r>
          </a:p>
          <a:p>
            <a:pPr eaLnBrk="1" hangingPunct="1">
              <a:lnSpc>
                <a:spcPct val="90000"/>
              </a:lnSpc>
              <a:spcBef>
                <a:spcPct val="45000"/>
              </a:spcBef>
            </a:pPr>
            <a:r>
              <a:rPr lang="en-US" sz="2800" dirty="0" smtClean="0"/>
              <a:t>Performance Improvement Plans</a:t>
            </a:r>
          </a:p>
          <a:p>
            <a:pPr eaLnBrk="1" hangingPunct="1">
              <a:lnSpc>
                <a:spcPct val="90000"/>
              </a:lnSpc>
              <a:spcBef>
                <a:spcPct val="45000"/>
              </a:spcBef>
            </a:pPr>
            <a:r>
              <a:rPr lang="en-US" sz="2800" dirty="0" smtClean="0"/>
              <a:t>Requirement for Closeout Assessments</a:t>
            </a:r>
          </a:p>
          <a:p>
            <a:pPr eaLnBrk="1" hangingPunct="1">
              <a:lnSpc>
                <a:spcPct val="90000"/>
              </a:lnSpc>
              <a:spcBef>
                <a:spcPct val="45000"/>
              </a:spcBef>
            </a:pPr>
            <a:r>
              <a:rPr lang="en-US" sz="2800" dirty="0" smtClean="0"/>
              <a:t>Appeal Process</a:t>
            </a:r>
          </a:p>
          <a:p>
            <a:pPr eaLnBrk="1" hangingPunct="1">
              <a:lnSpc>
                <a:spcPct val="90000"/>
              </a:lnSpc>
              <a:spcBef>
                <a:spcPct val="45000"/>
              </a:spcBef>
            </a:pPr>
            <a:r>
              <a:rPr lang="en-US" sz="2800" dirty="0" smtClean="0"/>
              <a:t>No appraisals due on temporary technicians</a:t>
            </a:r>
          </a:p>
        </p:txBody>
      </p:sp>
      <p:sp>
        <p:nvSpPr>
          <p:cNvPr id="11266" name="Rectangle 2"/>
          <p:cNvSpPr>
            <a:spLocks noGrp="1" noChangeArrowheads="1"/>
          </p:cNvSpPr>
          <p:nvPr>
            <p:ph type="title"/>
          </p:nvPr>
        </p:nvSpPr>
        <p:spPr>
          <a:xfrm>
            <a:off x="533400" y="381000"/>
            <a:ext cx="8001000" cy="1066800"/>
          </a:xfrm>
        </p:spPr>
        <p:txBody>
          <a:bodyPr anchor="t">
            <a:normAutofit/>
          </a:bodyPr>
          <a:lstStyle/>
          <a:p>
            <a:pPr algn="ctr" eaLnBrk="1" hangingPunct="1"/>
            <a:r>
              <a:rPr lang="en-US" sz="3200" b="1" dirty="0" smtClean="0">
                <a:solidFill>
                  <a:schemeClr val="tx1"/>
                </a:solidFill>
              </a:rPr>
              <a:t>Performance Management </a:t>
            </a:r>
            <a:r>
              <a:rPr lang="en-US" sz="3200" b="1" u="sng" dirty="0" smtClean="0"/>
              <a:t/>
            </a:r>
            <a:br>
              <a:rPr lang="en-US" sz="3200" b="1" u="sng" dirty="0" smtClean="0"/>
            </a:br>
            <a:r>
              <a:rPr lang="en-US" sz="3200" b="1" u="sng" dirty="0" smtClean="0">
                <a:solidFill>
                  <a:srgbClr val="000099"/>
                </a:solidFill>
              </a:rPr>
              <a:t>What Does Not Change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Rectangle 2"/>
          <p:cNvSpPr>
            <a:spLocks noChangeArrowheads="1"/>
          </p:cNvSpPr>
          <p:nvPr/>
        </p:nvSpPr>
        <p:spPr bwMode="auto">
          <a:xfrm>
            <a:off x="481013" y="1143000"/>
            <a:ext cx="7739062" cy="3365500"/>
          </a:xfrm>
          <a:prstGeom prst="rect">
            <a:avLst/>
          </a:prstGeom>
          <a:solidFill>
            <a:srgbClr val="6666FF">
              <a:alpha val="59999"/>
            </a:srgbClr>
          </a:solidFill>
          <a:ln w="9525">
            <a:solidFill>
              <a:schemeClr val="tx1"/>
            </a:solidFill>
            <a:miter lim="800000"/>
            <a:headEnd/>
            <a:tailEnd/>
          </a:ln>
        </p:spPr>
        <p:txBody>
          <a:bodyPr wrap="none" anchor="ctr"/>
          <a:lstStyle/>
          <a:p>
            <a:endParaRPr lang="en-US" sz="1800" b="0" u="none"/>
          </a:p>
        </p:txBody>
      </p:sp>
      <p:sp>
        <p:nvSpPr>
          <p:cNvPr id="282627" name="Rectangle 3"/>
          <p:cNvSpPr>
            <a:spLocks noChangeArrowheads="1"/>
          </p:cNvSpPr>
          <p:nvPr/>
        </p:nvSpPr>
        <p:spPr bwMode="auto">
          <a:xfrm>
            <a:off x="622300" y="1841500"/>
            <a:ext cx="1547813" cy="2514600"/>
          </a:xfrm>
          <a:prstGeom prst="rect">
            <a:avLst/>
          </a:prstGeom>
          <a:solidFill>
            <a:srgbClr val="FFFFCC"/>
          </a:solidFill>
          <a:ln w="28575">
            <a:solidFill>
              <a:srgbClr val="111111"/>
            </a:solidFill>
            <a:miter lim="800000"/>
            <a:headEnd/>
            <a:tailEnd/>
          </a:ln>
        </p:spPr>
        <p:txBody>
          <a:bodyPr wrap="none" anchor="ctr"/>
          <a:lstStyle/>
          <a:p>
            <a:pPr algn="ctr"/>
            <a:endParaRPr lang="en-US" sz="1800" b="0" u="none"/>
          </a:p>
        </p:txBody>
      </p:sp>
      <p:sp>
        <p:nvSpPr>
          <p:cNvPr id="282628" name="Rectangle 4"/>
          <p:cNvSpPr>
            <a:spLocks noChangeArrowheads="1"/>
          </p:cNvSpPr>
          <p:nvPr/>
        </p:nvSpPr>
        <p:spPr bwMode="auto">
          <a:xfrm>
            <a:off x="2592388" y="1841500"/>
            <a:ext cx="1687512" cy="2514600"/>
          </a:xfrm>
          <a:prstGeom prst="rect">
            <a:avLst/>
          </a:prstGeom>
          <a:solidFill>
            <a:srgbClr val="FFFFCC"/>
          </a:solidFill>
          <a:ln w="28575">
            <a:solidFill>
              <a:srgbClr val="111111"/>
            </a:solidFill>
            <a:miter lim="800000"/>
            <a:headEnd/>
            <a:tailEnd/>
          </a:ln>
        </p:spPr>
        <p:txBody>
          <a:bodyPr wrap="none" anchor="ctr"/>
          <a:lstStyle/>
          <a:p>
            <a:endParaRPr lang="en-US" sz="1800" b="0" u="none"/>
          </a:p>
        </p:txBody>
      </p:sp>
      <p:sp>
        <p:nvSpPr>
          <p:cNvPr id="282629" name="Rectangle 5"/>
          <p:cNvSpPr>
            <a:spLocks noChangeArrowheads="1"/>
          </p:cNvSpPr>
          <p:nvPr/>
        </p:nvSpPr>
        <p:spPr bwMode="auto">
          <a:xfrm>
            <a:off x="4773613" y="1841500"/>
            <a:ext cx="1382712" cy="2514600"/>
          </a:xfrm>
          <a:prstGeom prst="rect">
            <a:avLst/>
          </a:prstGeom>
          <a:solidFill>
            <a:srgbClr val="FFFFCC"/>
          </a:solidFill>
          <a:ln w="28575">
            <a:solidFill>
              <a:srgbClr val="111111"/>
            </a:solidFill>
            <a:miter lim="800000"/>
            <a:headEnd/>
            <a:tailEnd/>
          </a:ln>
        </p:spPr>
        <p:txBody>
          <a:bodyPr wrap="none" anchor="ctr"/>
          <a:lstStyle/>
          <a:p>
            <a:endParaRPr lang="en-US" sz="1800" b="0" u="none"/>
          </a:p>
        </p:txBody>
      </p:sp>
      <p:sp>
        <p:nvSpPr>
          <p:cNvPr id="282630" name="Rectangle 6"/>
          <p:cNvSpPr>
            <a:spLocks noChangeArrowheads="1"/>
          </p:cNvSpPr>
          <p:nvPr/>
        </p:nvSpPr>
        <p:spPr bwMode="auto">
          <a:xfrm>
            <a:off x="6672263" y="1841500"/>
            <a:ext cx="1443037" cy="2514600"/>
          </a:xfrm>
          <a:prstGeom prst="rect">
            <a:avLst/>
          </a:prstGeom>
          <a:solidFill>
            <a:srgbClr val="FFFFCC"/>
          </a:solidFill>
          <a:ln w="28575">
            <a:solidFill>
              <a:srgbClr val="111111"/>
            </a:solidFill>
            <a:miter lim="800000"/>
            <a:headEnd/>
            <a:tailEnd/>
          </a:ln>
        </p:spPr>
        <p:txBody>
          <a:bodyPr wrap="none" anchor="ctr"/>
          <a:lstStyle/>
          <a:p>
            <a:endParaRPr lang="en-US" sz="1800" b="0" u="none"/>
          </a:p>
        </p:txBody>
      </p:sp>
      <p:sp>
        <p:nvSpPr>
          <p:cNvPr id="282631" name="Rectangle 7"/>
          <p:cNvSpPr>
            <a:spLocks noChangeArrowheads="1"/>
          </p:cNvSpPr>
          <p:nvPr/>
        </p:nvSpPr>
        <p:spPr bwMode="auto">
          <a:xfrm>
            <a:off x="949325" y="5067300"/>
            <a:ext cx="1184275" cy="1028700"/>
          </a:xfrm>
          <a:prstGeom prst="rect">
            <a:avLst/>
          </a:prstGeom>
          <a:solidFill>
            <a:srgbClr val="CCCCFF"/>
          </a:solidFill>
          <a:ln w="28575">
            <a:solidFill>
              <a:schemeClr val="tx1"/>
            </a:solidFill>
            <a:miter lim="800000"/>
            <a:headEnd/>
            <a:tailEnd/>
          </a:ln>
        </p:spPr>
        <p:txBody>
          <a:bodyPr wrap="none" anchor="ctr"/>
          <a:lstStyle/>
          <a:p>
            <a:pPr algn="ctr"/>
            <a:r>
              <a:rPr lang="en-US" sz="1600" b="0" u="none" dirty="0"/>
              <a:t>Self </a:t>
            </a:r>
          </a:p>
          <a:p>
            <a:pPr algn="ctr"/>
            <a:r>
              <a:rPr lang="en-US" sz="1600" b="0" u="none" dirty="0"/>
              <a:t>Assessment</a:t>
            </a:r>
          </a:p>
        </p:txBody>
      </p:sp>
      <p:sp>
        <p:nvSpPr>
          <p:cNvPr id="282632" name="Rectangle 8"/>
          <p:cNvSpPr>
            <a:spLocks noChangeArrowheads="1"/>
          </p:cNvSpPr>
          <p:nvPr/>
        </p:nvSpPr>
        <p:spPr bwMode="auto">
          <a:xfrm>
            <a:off x="2625725" y="4991100"/>
            <a:ext cx="1184275" cy="1104900"/>
          </a:xfrm>
          <a:prstGeom prst="rect">
            <a:avLst/>
          </a:prstGeom>
          <a:solidFill>
            <a:srgbClr val="CCCCFF"/>
          </a:solidFill>
          <a:ln w="28575">
            <a:solidFill>
              <a:schemeClr val="tx1"/>
            </a:solidFill>
            <a:miter lim="800000"/>
            <a:headEnd/>
            <a:tailEnd/>
          </a:ln>
        </p:spPr>
        <p:txBody>
          <a:bodyPr wrap="none" anchor="ctr"/>
          <a:lstStyle/>
          <a:p>
            <a:pPr algn="ctr"/>
            <a:r>
              <a:rPr lang="en-US" sz="1600" b="0" u="none"/>
              <a:t>Interim </a:t>
            </a:r>
          </a:p>
          <a:p>
            <a:pPr algn="ctr"/>
            <a:r>
              <a:rPr lang="en-US" sz="1600" b="0" u="none"/>
              <a:t>Review</a:t>
            </a:r>
          </a:p>
        </p:txBody>
      </p:sp>
      <p:sp>
        <p:nvSpPr>
          <p:cNvPr id="282633" name="Rectangle 9"/>
          <p:cNvSpPr>
            <a:spLocks noChangeArrowheads="1"/>
          </p:cNvSpPr>
          <p:nvPr/>
        </p:nvSpPr>
        <p:spPr bwMode="auto">
          <a:xfrm>
            <a:off x="5943600" y="4991100"/>
            <a:ext cx="1219200" cy="1104900"/>
          </a:xfrm>
          <a:prstGeom prst="rect">
            <a:avLst/>
          </a:prstGeom>
          <a:solidFill>
            <a:srgbClr val="CCCCFF"/>
          </a:solidFill>
          <a:ln w="28575">
            <a:solidFill>
              <a:schemeClr val="tx1"/>
            </a:solidFill>
            <a:miter lim="800000"/>
            <a:headEnd/>
            <a:tailEnd/>
          </a:ln>
        </p:spPr>
        <p:txBody>
          <a:bodyPr wrap="none" anchor="ctr"/>
          <a:lstStyle/>
          <a:p>
            <a:pPr algn="ctr"/>
            <a:r>
              <a:rPr lang="en-US" sz="1600" b="0" u="none"/>
              <a:t>Performance </a:t>
            </a:r>
          </a:p>
          <a:p>
            <a:pPr algn="ctr"/>
            <a:r>
              <a:rPr lang="en-US" sz="1600" b="0" u="none"/>
              <a:t>Appraisal</a:t>
            </a:r>
          </a:p>
        </p:txBody>
      </p:sp>
      <p:sp>
        <p:nvSpPr>
          <p:cNvPr id="282634" name="AutoShape 10"/>
          <p:cNvSpPr>
            <a:spLocks noChangeArrowheads="1"/>
          </p:cNvSpPr>
          <p:nvPr/>
        </p:nvSpPr>
        <p:spPr bwMode="auto">
          <a:xfrm>
            <a:off x="2239963" y="2743200"/>
            <a:ext cx="280987" cy="609600"/>
          </a:xfrm>
          <a:prstGeom prst="rightArrow">
            <a:avLst>
              <a:gd name="adj1" fmla="val 50000"/>
              <a:gd name="adj2" fmla="val 25000"/>
            </a:avLst>
          </a:prstGeom>
          <a:solidFill>
            <a:srgbClr val="FFFF00"/>
          </a:solidFill>
          <a:ln w="9525">
            <a:solidFill>
              <a:srgbClr val="FFFF00"/>
            </a:solidFill>
            <a:miter lim="800000"/>
            <a:headEnd/>
            <a:tailEnd/>
          </a:ln>
        </p:spPr>
        <p:txBody>
          <a:bodyPr wrap="none" anchor="ctr"/>
          <a:lstStyle/>
          <a:p>
            <a:pPr algn="ctr"/>
            <a:endParaRPr lang="en-US" sz="1800" b="0" u="none"/>
          </a:p>
        </p:txBody>
      </p:sp>
      <p:sp>
        <p:nvSpPr>
          <p:cNvPr id="282635" name="AutoShape 11"/>
          <p:cNvSpPr>
            <a:spLocks noChangeArrowheads="1"/>
          </p:cNvSpPr>
          <p:nvPr/>
        </p:nvSpPr>
        <p:spPr bwMode="auto">
          <a:xfrm>
            <a:off x="6238875" y="2743200"/>
            <a:ext cx="352425" cy="609600"/>
          </a:xfrm>
          <a:prstGeom prst="rightArrow">
            <a:avLst>
              <a:gd name="adj1" fmla="val 50000"/>
              <a:gd name="adj2" fmla="val 25000"/>
            </a:avLst>
          </a:prstGeom>
          <a:solidFill>
            <a:srgbClr val="FFFF00"/>
          </a:solidFill>
          <a:ln w="9525">
            <a:solidFill>
              <a:srgbClr val="FFFF00"/>
            </a:solidFill>
            <a:miter lim="800000"/>
            <a:headEnd/>
            <a:tailEnd/>
          </a:ln>
        </p:spPr>
        <p:txBody>
          <a:bodyPr wrap="none" anchor="ctr"/>
          <a:lstStyle/>
          <a:p>
            <a:endParaRPr lang="en-US" sz="1800" b="0" u="none"/>
          </a:p>
        </p:txBody>
      </p:sp>
      <p:sp>
        <p:nvSpPr>
          <p:cNvPr id="282636" name="AutoShape 12"/>
          <p:cNvSpPr>
            <a:spLocks noChangeArrowheads="1"/>
          </p:cNvSpPr>
          <p:nvPr/>
        </p:nvSpPr>
        <p:spPr bwMode="auto">
          <a:xfrm>
            <a:off x="4362450" y="2743200"/>
            <a:ext cx="339725" cy="609600"/>
          </a:xfrm>
          <a:prstGeom prst="rightArrow">
            <a:avLst>
              <a:gd name="adj1" fmla="val 50000"/>
              <a:gd name="adj2" fmla="val 25000"/>
            </a:avLst>
          </a:prstGeom>
          <a:solidFill>
            <a:srgbClr val="FFFF00"/>
          </a:solidFill>
          <a:ln w="9525">
            <a:solidFill>
              <a:srgbClr val="FFFF00"/>
            </a:solidFill>
            <a:miter lim="800000"/>
            <a:headEnd/>
            <a:tailEnd/>
          </a:ln>
        </p:spPr>
        <p:txBody>
          <a:bodyPr wrap="none" anchor="ctr"/>
          <a:lstStyle/>
          <a:p>
            <a:endParaRPr lang="en-US" sz="1800" b="0" u="none"/>
          </a:p>
        </p:txBody>
      </p:sp>
      <p:sp>
        <p:nvSpPr>
          <p:cNvPr id="282637" name="AutoShape 13"/>
          <p:cNvSpPr>
            <a:spLocks noChangeArrowheads="1"/>
          </p:cNvSpPr>
          <p:nvPr/>
        </p:nvSpPr>
        <p:spPr bwMode="auto">
          <a:xfrm>
            <a:off x="2209800" y="5257800"/>
            <a:ext cx="352425" cy="609600"/>
          </a:xfrm>
          <a:prstGeom prst="rightArrow">
            <a:avLst>
              <a:gd name="adj1" fmla="val 50000"/>
              <a:gd name="adj2" fmla="val 25000"/>
            </a:avLst>
          </a:prstGeom>
          <a:solidFill>
            <a:srgbClr val="6666FF"/>
          </a:solidFill>
          <a:ln w="9525">
            <a:solidFill>
              <a:srgbClr val="6666FF"/>
            </a:solidFill>
            <a:miter lim="800000"/>
            <a:headEnd/>
            <a:tailEnd/>
          </a:ln>
        </p:spPr>
        <p:txBody>
          <a:bodyPr wrap="none" anchor="ctr"/>
          <a:lstStyle/>
          <a:p>
            <a:endParaRPr lang="en-US" sz="1800" b="0" u="none"/>
          </a:p>
        </p:txBody>
      </p:sp>
      <p:sp>
        <p:nvSpPr>
          <p:cNvPr id="282638" name="AutoShape 14"/>
          <p:cNvSpPr>
            <a:spLocks noChangeArrowheads="1"/>
          </p:cNvSpPr>
          <p:nvPr/>
        </p:nvSpPr>
        <p:spPr bwMode="auto">
          <a:xfrm>
            <a:off x="5562600" y="5295900"/>
            <a:ext cx="350838" cy="609600"/>
          </a:xfrm>
          <a:prstGeom prst="rightArrow">
            <a:avLst>
              <a:gd name="adj1" fmla="val 50000"/>
              <a:gd name="adj2" fmla="val 25000"/>
            </a:avLst>
          </a:prstGeom>
          <a:solidFill>
            <a:srgbClr val="6666FF"/>
          </a:solidFill>
          <a:ln w="9525">
            <a:solidFill>
              <a:srgbClr val="6666FF"/>
            </a:solidFill>
            <a:miter lim="800000"/>
            <a:headEnd/>
            <a:tailEnd/>
          </a:ln>
        </p:spPr>
        <p:txBody>
          <a:bodyPr wrap="none" anchor="ctr"/>
          <a:lstStyle/>
          <a:p>
            <a:endParaRPr lang="en-US" sz="1800" b="0" u="none"/>
          </a:p>
        </p:txBody>
      </p:sp>
      <p:sp>
        <p:nvSpPr>
          <p:cNvPr id="282639" name="Line 15"/>
          <p:cNvSpPr>
            <a:spLocks noChangeShapeType="1"/>
          </p:cNvSpPr>
          <p:nvPr/>
        </p:nvSpPr>
        <p:spPr bwMode="auto">
          <a:xfrm>
            <a:off x="8150225" y="3086100"/>
            <a:ext cx="352425" cy="0"/>
          </a:xfrm>
          <a:prstGeom prst="line">
            <a:avLst/>
          </a:prstGeom>
          <a:noFill/>
          <a:ln w="254000">
            <a:solidFill>
              <a:srgbClr val="6666FF"/>
            </a:solidFill>
            <a:round/>
            <a:headEnd/>
            <a:tailEnd/>
          </a:ln>
        </p:spPr>
        <p:txBody>
          <a:bodyPr/>
          <a:lstStyle/>
          <a:p>
            <a:endParaRPr lang="en-US"/>
          </a:p>
        </p:txBody>
      </p:sp>
      <p:sp>
        <p:nvSpPr>
          <p:cNvPr id="282640" name="Line 16"/>
          <p:cNvSpPr>
            <a:spLocks noChangeShapeType="1"/>
          </p:cNvSpPr>
          <p:nvPr/>
        </p:nvSpPr>
        <p:spPr bwMode="auto">
          <a:xfrm>
            <a:off x="8502650" y="2959100"/>
            <a:ext cx="0" cy="1778000"/>
          </a:xfrm>
          <a:prstGeom prst="line">
            <a:avLst/>
          </a:prstGeom>
          <a:noFill/>
          <a:ln w="254000">
            <a:solidFill>
              <a:srgbClr val="6666FF"/>
            </a:solidFill>
            <a:round/>
            <a:headEnd/>
            <a:tailEnd/>
          </a:ln>
        </p:spPr>
        <p:txBody>
          <a:bodyPr/>
          <a:lstStyle/>
          <a:p>
            <a:endParaRPr lang="en-US"/>
          </a:p>
        </p:txBody>
      </p:sp>
      <p:sp>
        <p:nvSpPr>
          <p:cNvPr id="282641" name="Line 17"/>
          <p:cNvSpPr>
            <a:spLocks noChangeShapeType="1"/>
          </p:cNvSpPr>
          <p:nvPr/>
        </p:nvSpPr>
        <p:spPr bwMode="auto">
          <a:xfrm flipH="1" flipV="1">
            <a:off x="601663" y="4724400"/>
            <a:ext cx="8008937" cy="0"/>
          </a:xfrm>
          <a:prstGeom prst="line">
            <a:avLst/>
          </a:prstGeom>
          <a:noFill/>
          <a:ln w="254000">
            <a:solidFill>
              <a:srgbClr val="6666FF"/>
            </a:solidFill>
            <a:round/>
            <a:headEnd/>
            <a:tailEnd/>
          </a:ln>
        </p:spPr>
        <p:txBody>
          <a:bodyPr/>
          <a:lstStyle/>
          <a:p>
            <a:endParaRPr lang="en-US"/>
          </a:p>
        </p:txBody>
      </p:sp>
      <p:sp>
        <p:nvSpPr>
          <p:cNvPr id="282642" name="Line 18"/>
          <p:cNvSpPr>
            <a:spLocks noChangeShapeType="1"/>
          </p:cNvSpPr>
          <p:nvPr/>
        </p:nvSpPr>
        <p:spPr bwMode="auto">
          <a:xfrm>
            <a:off x="685800" y="4648200"/>
            <a:ext cx="0" cy="1117600"/>
          </a:xfrm>
          <a:prstGeom prst="line">
            <a:avLst/>
          </a:prstGeom>
          <a:noFill/>
          <a:ln w="254000">
            <a:solidFill>
              <a:srgbClr val="6666FF"/>
            </a:solidFill>
            <a:round/>
            <a:headEnd/>
            <a:tailEnd/>
          </a:ln>
        </p:spPr>
        <p:txBody>
          <a:bodyPr/>
          <a:lstStyle/>
          <a:p>
            <a:endParaRPr lang="en-US"/>
          </a:p>
        </p:txBody>
      </p:sp>
      <p:sp>
        <p:nvSpPr>
          <p:cNvPr id="282643" name="AutoShape 19"/>
          <p:cNvSpPr>
            <a:spLocks noChangeArrowheads="1"/>
          </p:cNvSpPr>
          <p:nvPr/>
        </p:nvSpPr>
        <p:spPr bwMode="auto">
          <a:xfrm>
            <a:off x="563563" y="5334000"/>
            <a:ext cx="350837" cy="609600"/>
          </a:xfrm>
          <a:prstGeom prst="rightArrow">
            <a:avLst>
              <a:gd name="adj1" fmla="val 50000"/>
              <a:gd name="adj2" fmla="val 25000"/>
            </a:avLst>
          </a:prstGeom>
          <a:solidFill>
            <a:srgbClr val="6666FF"/>
          </a:solidFill>
          <a:ln w="9525">
            <a:solidFill>
              <a:srgbClr val="6666FF"/>
            </a:solidFill>
            <a:miter lim="800000"/>
            <a:headEnd/>
            <a:tailEnd/>
          </a:ln>
        </p:spPr>
        <p:txBody>
          <a:bodyPr wrap="none" anchor="ctr"/>
          <a:lstStyle/>
          <a:p>
            <a:endParaRPr lang="en-US" sz="1800" b="0" u="none"/>
          </a:p>
        </p:txBody>
      </p:sp>
      <p:sp>
        <p:nvSpPr>
          <p:cNvPr id="282644" name="Rectangle 20"/>
          <p:cNvSpPr>
            <a:spLocks noChangeArrowheads="1"/>
          </p:cNvSpPr>
          <p:nvPr/>
        </p:nvSpPr>
        <p:spPr bwMode="auto">
          <a:xfrm>
            <a:off x="3200400" y="4576763"/>
            <a:ext cx="3956050" cy="304800"/>
          </a:xfrm>
          <a:prstGeom prst="rect">
            <a:avLst/>
          </a:prstGeom>
          <a:noFill/>
          <a:ln w="9525">
            <a:noFill/>
            <a:miter lim="800000"/>
            <a:headEnd/>
            <a:tailEnd/>
          </a:ln>
        </p:spPr>
        <p:txBody>
          <a:bodyPr anchor="ctr">
            <a:spAutoFit/>
          </a:bodyPr>
          <a:lstStyle/>
          <a:p>
            <a:r>
              <a:rPr lang="en-US" sz="1400" u="none">
                <a:solidFill>
                  <a:schemeClr val="bg1"/>
                </a:solidFill>
              </a:rPr>
              <a:t>Monitoring, Developing, Rating, Rewarding</a:t>
            </a:r>
          </a:p>
        </p:txBody>
      </p:sp>
      <p:sp>
        <p:nvSpPr>
          <p:cNvPr id="282645" name="Rectangle 21"/>
          <p:cNvSpPr>
            <a:spLocks noChangeArrowheads="1"/>
          </p:cNvSpPr>
          <p:nvPr/>
        </p:nvSpPr>
        <p:spPr bwMode="auto">
          <a:xfrm>
            <a:off x="7375525" y="5392738"/>
            <a:ext cx="1196975" cy="304800"/>
          </a:xfrm>
          <a:prstGeom prst="rect">
            <a:avLst/>
          </a:prstGeom>
          <a:noFill/>
          <a:ln w="9525">
            <a:noFill/>
            <a:miter lim="800000"/>
            <a:headEnd/>
            <a:tailEnd/>
          </a:ln>
        </p:spPr>
        <p:txBody>
          <a:bodyPr anchor="ctr">
            <a:spAutoFit/>
          </a:bodyPr>
          <a:lstStyle/>
          <a:p>
            <a:endParaRPr lang="en-US" sz="1400" b="0" u="none"/>
          </a:p>
        </p:txBody>
      </p:sp>
      <p:sp>
        <p:nvSpPr>
          <p:cNvPr id="282646" name="Rectangle 22"/>
          <p:cNvSpPr>
            <a:spLocks noChangeArrowheads="1"/>
          </p:cNvSpPr>
          <p:nvPr/>
        </p:nvSpPr>
        <p:spPr bwMode="auto">
          <a:xfrm>
            <a:off x="1371600" y="631825"/>
            <a:ext cx="6096000" cy="549275"/>
          </a:xfrm>
          <a:prstGeom prst="rect">
            <a:avLst/>
          </a:prstGeom>
          <a:noFill/>
          <a:ln w="9525">
            <a:noFill/>
            <a:miter lim="800000"/>
            <a:headEnd/>
            <a:tailEnd/>
          </a:ln>
        </p:spPr>
        <p:txBody>
          <a:bodyPr anchor="ctr">
            <a:spAutoFit/>
          </a:bodyPr>
          <a:lstStyle/>
          <a:p>
            <a:pPr algn="ctr"/>
            <a:r>
              <a:rPr lang="en-US" sz="3000" u="none" dirty="0"/>
              <a:t>Performance Appraisal Process</a:t>
            </a:r>
            <a:r>
              <a:rPr lang="en-US" sz="2800" u="none" dirty="0">
                <a:solidFill>
                  <a:srgbClr val="333399"/>
                </a:solidFill>
              </a:rPr>
              <a:t> </a:t>
            </a:r>
          </a:p>
        </p:txBody>
      </p:sp>
      <p:sp>
        <p:nvSpPr>
          <p:cNvPr id="282647" name="Rectangle 23"/>
          <p:cNvSpPr>
            <a:spLocks noChangeArrowheads="1"/>
          </p:cNvSpPr>
          <p:nvPr/>
        </p:nvSpPr>
        <p:spPr bwMode="auto">
          <a:xfrm>
            <a:off x="855663" y="1552575"/>
            <a:ext cx="1031875" cy="304800"/>
          </a:xfrm>
          <a:prstGeom prst="rect">
            <a:avLst/>
          </a:prstGeom>
          <a:noFill/>
          <a:ln w="9525">
            <a:noFill/>
            <a:miter lim="800000"/>
            <a:headEnd/>
            <a:tailEnd/>
          </a:ln>
        </p:spPr>
        <p:txBody>
          <a:bodyPr wrap="none" anchor="ctr">
            <a:spAutoFit/>
          </a:bodyPr>
          <a:lstStyle/>
          <a:p>
            <a:r>
              <a:rPr lang="en-US" sz="1400" b="0" u="none"/>
              <a:t>Supervisor</a:t>
            </a:r>
          </a:p>
        </p:txBody>
      </p:sp>
      <p:sp>
        <p:nvSpPr>
          <p:cNvPr id="282648" name="Rectangle 24"/>
          <p:cNvSpPr>
            <a:spLocks noChangeArrowheads="1"/>
          </p:cNvSpPr>
          <p:nvPr/>
        </p:nvSpPr>
        <p:spPr bwMode="auto">
          <a:xfrm>
            <a:off x="6602413" y="1346200"/>
            <a:ext cx="1617662" cy="517525"/>
          </a:xfrm>
          <a:prstGeom prst="rect">
            <a:avLst/>
          </a:prstGeom>
          <a:noFill/>
          <a:ln w="9525">
            <a:noFill/>
            <a:miter lim="800000"/>
            <a:headEnd/>
            <a:tailEnd/>
          </a:ln>
        </p:spPr>
        <p:txBody>
          <a:bodyPr anchor="ctr">
            <a:spAutoFit/>
          </a:bodyPr>
          <a:lstStyle/>
          <a:p>
            <a:pPr algn="ctr"/>
            <a:r>
              <a:rPr lang="en-US" sz="1400" b="0" u="none" dirty="0"/>
              <a:t>Higher Level Reviewer</a:t>
            </a:r>
          </a:p>
        </p:txBody>
      </p:sp>
      <p:sp>
        <p:nvSpPr>
          <p:cNvPr id="282649" name="Rectangle 25"/>
          <p:cNvSpPr>
            <a:spLocks noChangeArrowheads="1"/>
          </p:cNvSpPr>
          <p:nvPr/>
        </p:nvSpPr>
        <p:spPr bwMode="auto">
          <a:xfrm>
            <a:off x="2932113" y="1566863"/>
            <a:ext cx="973137" cy="304800"/>
          </a:xfrm>
          <a:prstGeom prst="rect">
            <a:avLst/>
          </a:prstGeom>
          <a:noFill/>
          <a:ln w="9525">
            <a:noFill/>
            <a:miter lim="800000"/>
            <a:headEnd/>
            <a:tailEnd/>
          </a:ln>
        </p:spPr>
        <p:txBody>
          <a:bodyPr wrap="none" anchor="ctr">
            <a:spAutoFit/>
          </a:bodyPr>
          <a:lstStyle/>
          <a:p>
            <a:r>
              <a:rPr lang="en-US" sz="1400" b="0" u="none" dirty="0"/>
              <a:t>Employee</a:t>
            </a:r>
          </a:p>
        </p:txBody>
      </p:sp>
      <p:sp>
        <p:nvSpPr>
          <p:cNvPr id="282650" name="Rectangle 26"/>
          <p:cNvSpPr>
            <a:spLocks noChangeArrowheads="1"/>
          </p:cNvSpPr>
          <p:nvPr/>
        </p:nvSpPr>
        <p:spPr bwMode="auto">
          <a:xfrm>
            <a:off x="4948238" y="1566863"/>
            <a:ext cx="1031875" cy="304800"/>
          </a:xfrm>
          <a:prstGeom prst="rect">
            <a:avLst/>
          </a:prstGeom>
          <a:noFill/>
          <a:ln w="9525">
            <a:noFill/>
            <a:miter lim="800000"/>
            <a:headEnd/>
            <a:tailEnd/>
          </a:ln>
        </p:spPr>
        <p:txBody>
          <a:bodyPr wrap="none" anchor="ctr">
            <a:spAutoFit/>
          </a:bodyPr>
          <a:lstStyle/>
          <a:p>
            <a:r>
              <a:rPr lang="en-US" sz="1400" b="0" u="none"/>
              <a:t>Supervisor</a:t>
            </a:r>
          </a:p>
        </p:txBody>
      </p:sp>
      <p:sp>
        <p:nvSpPr>
          <p:cNvPr id="282651" name="Rectangle 27"/>
          <p:cNvSpPr>
            <a:spLocks noChangeArrowheads="1"/>
          </p:cNvSpPr>
          <p:nvPr/>
        </p:nvSpPr>
        <p:spPr bwMode="auto">
          <a:xfrm>
            <a:off x="598488" y="2167046"/>
            <a:ext cx="1689100" cy="1815882"/>
          </a:xfrm>
          <a:prstGeom prst="rect">
            <a:avLst/>
          </a:prstGeom>
          <a:noFill/>
          <a:ln w="9525">
            <a:noFill/>
            <a:miter lim="800000"/>
            <a:headEnd/>
            <a:tailEnd/>
          </a:ln>
        </p:spPr>
        <p:txBody>
          <a:bodyPr anchor="ctr">
            <a:spAutoFit/>
          </a:bodyPr>
          <a:lstStyle/>
          <a:p>
            <a:r>
              <a:rPr lang="en-US" sz="1400" b="0" dirty="0"/>
              <a:t>Defines</a:t>
            </a:r>
            <a:r>
              <a:rPr lang="en-US" sz="1400" b="0" u="none" dirty="0"/>
              <a:t> mission</a:t>
            </a:r>
          </a:p>
          <a:p>
            <a:r>
              <a:rPr lang="en-US" sz="1400" b="0" u="none" dirty="0"/>
              <a:t>Develops Critical Elements</a:t>
            </a:r>
          </a:p>
          <a:p>
            <a:endParaRPr lang="en-US" sz="1400" b="0" u="none" dirty="0"/>
          </a:p>
          <a:p>
            <a:r>
              <a:rPr lang="en-US" sz="1400" b="0" u="none" dirty="0"/>
              <a:t/>
            </a:r>
            <a:br>
              <a:rPr lang="en-US" sz="1400" b="0" u="none" dirty="0"/>
            </a:br>
            <a:r>
              <a:rPr lang="en-US" sz="1400" b="0" u="none" dirty="0"/>
              <a:t>Uses </a:t>
            </a:r>
            <a:r>
              <a:rPr lang="en-US" sz="1400" b="0" dirty="0"/>
              <a:t>working Critical Element field</a:t>
            </a:r>
            <a:r>
              <a:rPr lang="en-US" sz="1400" b="0" u="none" dirty="0"/>
              <a:t> on form</a:t>
            </a:r>
          </a:p>
        </p:txBody>
      </p:sp>
      <p:sp>
        <p:nvSpPr>
          <p:cNvPr id="282652" name="Rectangle 28"/>
          <p:cNvSpPr>
            <a:spLocks noChangeArrowheads="1"/>
          </p:cNvSpPr>
          <p:nvPr/>
        </p:nvSpPr>
        <p:spPr bwMode="auto">
          <a:xfrm>
            <a:off x="2592388" y="2067262"/>
            <a:ext cx="1758950" cy="2031325"/>
          </a:xfrm>
          <a:prstGeom prst="rect">
            <a:avLst/>
          </a:prstGeom>
          <a:noFill/>
          <a:ln w="9525">
            <a:noFill/>
            <a:miter lim="800000"/>
            <a:headEnd/>
            <a:tailEnd/>
          </a:ln>
        </p:spPr>
        <p:txBody>
          <a:bodyPr anchor="ctr">
            <a:spAutoFit/>
          </a:bodyPr>
          <a:lstStyle/>
          <a:p>
            <a:r>
              <a:rPr lang="en-US" sz="1400" b="0" dirty="0"/>
              <a:t>Understands</a:t>
            </a:r>
            <a:r>
              <a:rPr lang="en-US" sz="1400" b="0" u="none" dirty="0"/>
              <a:t> mission</a:t>
            </a:r>
          </a:p>
          <a:p>
            <a:r>
              <a:rPr lang="en-US" sz="1400" b="0" dirty="0"/>
              <a:t>Reviews/revises</a:t>
            </a:r>
            <a:r>
              <a:rPr lang="en-US" sz="1400" b="0" u="none" dirty="0"/>
              <a:t> Critical Elements</a:t>
            </a:r>
          </a:p>
          <a:p>
            <a:endParaRPr lang="en-US" sz="1400" b="0" u="none" dirty="0"/>
          </a:p>
          <a:p>
            <a:r>
              <a:rPr lang="en-US" sz="1400" b="0" u="none" dirty="0"/>
              <a:t/>
            </a:r>
            <a:br>
              <a:rPr lang="en-US" sz="1400" b="0" u="none" dirty="0"/>
            </a:br>
            <a:r>
              <a:rPr lang="en-US" sz="1400" b="0" u="none" dirty="0"/>
              <a:t>Uses </a:t>
            </a:r>
            <a:r>
              <a:rPr lang="en-US" sz="1400" b="0" dirty="0"/>
              <a:t>working Critical Element field</a:t>
            </a:r>
            <a:r>
              <a:rPr lang="en-US" sz="1400" b="0" u="none" dirty="0"/>
              <a:t> on form </a:t>
            </a:r>
          </a:p>
        </p:txBody>
      </p:sp>
      <p:sp>
        <p:nvSpPr>
          <p:cNvPr id="282653" name="Rectangle 29"/>
          <p:cNvSpPr>
            <a:spLocks noChangeArrowheads="1"/>
          </p:cNvSpPr>
          <p:nvPr/>
        </p:nvSpPr>
        <p:spPr bwMode="auto">
          <a:xfrm>
            <a:off x="4843463" y="1985963"/>
            <a:ext cx="1266825" cy="2006600"/>
          </a:xfrm>
          <a:prstGeom prst="rect">
            <a:avLst/>
          </a:prstGeom>
          <a:noFill/>
          <a:ln w="9525">
            <a:noFill/>
            <a:miter lim="800000"/>
            <a:headEnd/>
            <a:tailEnd/>
          </a:ln>
        </p:spPr>
        <p:txBody>
          <a:bodyPr anchor="ctr">
            <a:spAutoFit/>
          </a:bodyPr>
          <a:lstStyle/>
          <a:p>
            <a:r>
              <a:rPr lang="en-US" sz="1400" b="0" u="none" dirty="0"/>
              <a:t>Revises Critical Elements</a:t>
            </a:r>
          </a:p>
          <a:p>
            <a:r>
              <a:rPr lang="en-US" sz="1400" b="0" u="none" dirty="0"/>
              <a:t/>
            </a:r>
            <a:br>
              <a:rPr lang="en-US" sz="1400" b="0" u="none" dirty="0"/>
            </a:br>
            <a:r>
              <a:rPr lang="en-US" sz="1400" b="0" u="none" dirty="0"/>
              <a:t>Cuts and pastes into </a:t>
            </a:r>
            <a:r>
              <a:rPr lang="en-US" sz="1400" b="0" dirty="0"/>
              <a:t>Critical Element field</a:t>
            </a:r>
            <a:r>
              <a:rPr lang="en-US" sz="1400" b="0" u="none" dirty="0"/>
              <a:t> on form </a:t>
            </a:r>
          </a:p>
        </p:txBody>
      </p:sp>
      <p:sp>
        <p:nvSpPr>
          <p:cNvPr id="282654" name="Rectangle 30"/>
          <p:cNvSpPr>
            <a:spLocks noChangeArrowheads="1"/>
          </p:cNvSpPr>
          <p:nvPr/>
        </p:nvSpPr>
        <p:spPr bwMode="auto">
          <a:xfrm>
            <a:off x="6705600" y="1811338"/>
            <a:ext cx="1477963" cy="2473325"/>
          </a:xfrm>
          <a:prstGeom prst="rect">
            <a:avLst/>
          </a:prstGeom>
          <a:noFill/>
          <a:ln w="9525">
            <a:noFill/>
            <a:miter lim="800000"/>
            <a:headEnd/>
            <a:tailEnd/>
          </a:ln>
        </p:spPr>
        <p:txBody>
          <a:bodyPr anchor="ctr">
            <a:spAutoFit/>
          </a:bodyPr>
          <a:lstStyle/>
          <a:p>
            <a:r>
              <a:rPr lang="en-US" sz="1300" u="none"/>
              <a:t>Reviews performance plan for equity among employees in same occupation, and salary.</a:t>
            </a:r>
          </a:p>
          <a:p>
            <a:r>
              <a:rPr lang="en-US" sz="1300" u="none"/>
              <a:t>Approves performance plan for employee</a:t>
            </a:r>
            <a:r>
              <a:rPr lang="en-US" sz="1300" b="0" u="none"/>
              <a:t> </a:t>
            </a:r>
          </a:p>
        </p:txBody>
      </p:sp>
      <p:sp>
        <p:nvSpPr>
          <p:cNvPr id="282655" name="Text Box 31"/>
          <p:cNvSpPr txBox="1">
            <a:spLocks noChangeArrowheads="1"/>
          </p:cNvSpPr>
          <p:nvPr/>
        </p:nvSpPr>
        <p:spPr bwMode="auto">
          <a:xfrm>
            <a:off x="8348663" y="3194050"/>
            <a:ext cx="330200" cy="1314450"/>
          </a:xfrm>
          <a:prstGeom prst="rect">
            <a:avLst/>
          </a:prstGeom>
          <a:noFill/>
          <a:ln w="9525">
            <a:noFill/>
            <a:miter lim="800000"/>
            <a:headEnd/>
            <a:tailEnd/>
          </a:ln>
        </p:spPr>
        <p:txBody>
          <a:bodyPr wrap="none">
            <a:spAutoFit/>
          </a:bodyPr>
          <a:lstStyle/>
          <a:p>
            <a:pPr algn="ctr"/>
            <a:r>
              <a:rPr lang="en-US" sz="1600" b="0" u="none">
                <a:solidFill>
                  <a:schemeClr val="bg1"/>
                </a:solidFill>
              </a:rPr>
              <a:t>F</a:t>
            </a:r>
          </a:p>
          <a:p>
            <a:pPr algn="ctr"/>
            <a:r>
              <a:rPr lang="en-US" sz="1600" b="0" u="none">
                <a:solidFill>
                  <a:schemeClr val="bg1"/>
                </a:solidFill>
              </a:rPr>
              <a:t>I</a:t>
            </a:r>
            <a:br>
              <a:rPr lang="en-US" sz="1600" b="0" u="none">
                <a:solidFill>
                  <a:schemeClr val="bg1"/>
                </a:solidFill>
              </a:rPr>
            </a:br>
            <a:r>
              <a:rPr lang="en-US" sz="1600" b="0" u="none">
                <a:solidFill>
                  <a:schemeClr val="bg1"/>
                </a:solidFill>
              </a:rPr>
              <a:t>N</a:t>
            </a:r>
          </a:p>
          <a:p>
            <a:pPr algn="ctr"/>
            <a:r>
              <a:rPr lang="en-US" sz="1600" b="0" u="none">
                <a:solidFill>
                  <a:schemeClr val="bg1"/>
                </a:solidFill>
              </a:rPr>
              <a:t>A</a:t>
            </a:r>
          </a:p>
          <a:p>
            <a:pPr algn="ctr"/>
            <a:r>
              <a:rPr lang="en-US" sz="1600" b="0" u="none">
                <a:solidFill>
                  <a:schemeClr val="bg1"/>
                </a:solidFill>
              </a:rPr>
              <a:t>L</a:t>
            </a:r>
          </a:p>
        </p:txBody>
      </p:sp>
      <p:sp>
        <p:nvSpPr>
          <p:cNvPr id="282656" name="Rectangle 32"/>
          <p:cNvSpPr>
            <a:spLocks noChangeArrowheads="1"/>
          </p:cNvSpPr>
          <p:nvPr/>
        </p:nvSpPr>
        <p:spPr bwMode="auto">
          <a:xfrm>
            <a:off x="7578725" y="5003800"/>
            <a:ext cx="1336675" cy="1092200"/>
          </a:xfrm>
          <a:prstGeom prst="rect">
            <a:avLst/>
          </a:prstGeom>
          <a:solidFill>
            <a:srgbClr val="CCCCFF"/>
          </a:solidFill>
          <a:ln w="28575">
            <a:solidFill>
              <a:schemeClr val="tx1"/>
            </a:solidFill>
            <a:miter lim="800000"/>
            <a:headEnd/>
            <a:tailEnd/>
          </a:ln>
        </p:spPr>
        <p:txBody>
          <a:bodyPr wrap="none" anchor="ctr"/>
          <a:lstStyle/>
          <a:p>
            <a:r>
              <a:rPr lang="en-US" sz="1600" b="0" u="none"/>
              <a:t>Rating is the </a:t>
            </a:r>
          </a:p>
          <a:p>
            <a:r>
              <a:rPr lang="en-US" sz="1600" b="0" u="none"/>
              <a:t>basis for </a:t>
            </a:r>
          </a:p>
          <a:p>
            <a:r>
              <a:rPr lang="en-US" sz="1600" b="0" u="none"/>
              <a:t>personnel </a:t>
            </a:r>
          </a:p>
          <a:p>
            <a:r>
              <a:rPr lang="en-US" sz="1600" b="0" u="none"/>
              <a:t>actions.</a:t>
            </a:r>
            <a:r>
              <a:rPr lang="en-US" sz="1400" b="0" u="none"/>
              <a:t>  </a:t>
            </a:r>
          </a:p>
        </p:txBody>
      </p:sp>
      <p:sp>
        <p:nvSpPr>
          <p:cNvPr id="282657" name="AutoShape 33"/>
          <p:cNvSpPr>
            <a:spLocks noChangeArrowheads="1"/>
          </p:cNvSpPr>
          <p:nvPr/>
        </p:nvSpPr>
        <p:spPr bwMode="auto">
          <a:xfrm>
            <a:off x="7192963" y="5321300"/>
            <a:ext cx="350837" cy="609600"/>
          </a:xfrm>
          <a:prstGeom prst="rightArrow">
            <a:avLst>
              <a:gd name="adj1" fmla="val 50000"/>
              <a:gd name="adj2" fmla="val 25000"/>
            </a:avLst>
          </a:prstGeom>
          <a:solidFill>
            <a:srgbClr val="6666FF"/>
          </a:solidFill>
          <a:ln w="9525">
            <a:solidFill>
              <a:srgbClr val="6666FF"/>
            </a:solidFill>
            <a:miter lim="800000"/>
            <a:headEnd/>
            <a:tailEnd/>
          </a:ln>
        </p:spPr>
        <p:txBody>
          <a:bodyPr wrap="none" anchor="ctr"/>
          <a:lstStyle/>
          <a:p>
            <a:endParaRPr lang="en-US" sz="1800" b="0" u="none"/>
          </a:p>
        </p:txBody>
      </p:sp>
      <p:sp>
        <p:nvSpPr>
          <p:cNvPr id="282658" name="Rectangle 34"/>
          <p:cNvSpPr>
            <a:spLocks noChangeArrowheads="1"/>
          </p:cNvSpPr>
          <p:nvPr/>
        </p:nvSpPr>
        <p:spPr bwMode="auto">
          <a:xfrm>
            <a:off x="3979863" y="1371600"/>
            <a:ext cx="931862" cy="304800"/>
          </a:xfrm>
          <a:prstGeom prst="rect">
            <a:avLst/>
          </a:prstGeom>
          <a:noFill/>
          <a:ln w="9525">
            <a:noFill/>
            <a:miter lim="800000"/>
            <a:headEnd/>
            <a:tailEnd/>
          </a:ln>
        </p:spPr>
        <p:txBody>
          <a:bodyPr wrap="none" anchor="ctr">
            <a:spAutoFit/>
          </a:bodyPr>
          <a:lstStyle/>
          <a:p>
            <a:r>
              <a:rPr lang="en-US" sz="1400" u="none" dirty="0">
                <a:solidFill>
                  <a:schemeClr val="bg1"/>
                </a:solidFill>
              </a:rPr>
              <a:t>Planning</a:t>
            </a:r>
          </a:p>
        </p:txBody>
      </p:sp>
      <p:sp>
        <p:nvSpPr>
          <p:cNvPr id="282659" name="Rectangle 7"/>
          <p:cNvSpPr>
            <a:spLocks noChangeArrowheads="1"/>
          </p:cNvSpPr>
          <p:nvPr/>
        </p:nvSpPr>
        <p:spPr bwMode="auto">
          <a:xfrm>
            <a:off x="4267200" y="5029200"/>
            <a:ext cx="1219200" cy="1066800"/>
          </a:xfrm>
          <a:prstGeom prst="rect">
            <a:avLst/>
          </a:prstGeom>
          <a:solidFill>
            <a:srgbClr val="CCCCFF"/>
          </a:solidFill>
          <a:ln w="28575">
            <a:solidFill>
              <a:schemeClr val="tx1"/>
            </a:solidFill>
            <a:miter lim="800000"/>
            <a:headEnd/>
            <a:tailEnd/>
          </a:ln>
        </p:spPr>
        <p:txBody>
          <a:bodyPr wrap="none" anchor="ctr"/>
          <a:lstStyle/>
          <a:p>
            <a:pPr algn="ctr"/>
            <a:r>
              <a:rPr lang="en-US" sz="1600" b="0" u="none"/>
              <a:t>Self </a:t>
            </a:r>
          </a:p>
          <a:p>
            <a:pPr algn="ctr"/>
            <a:r>
              <a:rPr lang="en-US" sz="1600" b="0" u="none"/>
              <a:t>Assessment</a:t>
            </a:r>
          </a:p>
        </p:txBody>
      </p:sp>
      <p:sp>
        <p:nvSpPr>
          <p:cNvPr id="282660" name="AutoShape 13"/>
          <p:cNvSpPr>
            <a:spLocks noChangeArrowheads="1"/>
          </p:cNvSpPr>
          <p:nvPr/>
        </p:nvSpPr>
        <p:spPr bwMode="auto">
          <a:xfrm>
            <a:off x="3886200" y="5257800"/>
            <a:ext cx="352425" cy="609600"/>
          </a:xfrm>
          <a:prstGeom prst="rightArrow">
            <a:avLst>
              <a:gd name="adj1" fmla="val 50000"/>
              <a:gd name="adj2" fmla="val 25000"/>
            </a:avLst>
          </a:prstGeom>
          <a:solidFill>
            <a:srgbClr val="6666FF"/>
          </a:solidFill>
          <a:ln w="9525">
            <a:solidFill>
              <a:srgbClr val="6666FF"/>
            </a:solidFill>
            <a:miter lim="800000"/>
            <a:headEnd/>
            <a:tailEnd/>
          </a:ln>
        </p:spPr>
        <p:txBody>
          <a:bodyPr wrap="none" anchor="ctr"/>
          <a:lstStyle/>
          <a:p>
            <a:endParaRPr lang="en-US" sz="1800" b="0" u="none"/>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2776</TotalTime>
  <Words>2933</Words>
  <Application>Microsoft Office PowerPoint</Application>
  <PresentationFormat>On-screen Show (4:3)</PresentationFormat>
  <Paragraphs>393</Paragraphs>
  <Slides>45</Slides>
  <Notes>45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Concourse</vt:lpstr>
      <vt:lpstr>Bitmap Image</vt:lpstr>
      <vt:lpstr>National Guard Technician Performance Management  (TPR 430 05 Nov 09)   and Performance Appraisal Application ( PAA )</vt:lpstr>
      <vt:lpstr>Overview</vt:lpstr>
      <vt:lpstr>Performance Management  What Changes </vt:lpstr>
      <vt:lpstr>Performance Management  What Changes</vt:lpstr>
      <vt:lpstr>Performance Management  What Changes</vt:lpstr>
      <vt:lpstr>Performance Management  What Changes</vt:lpstr>
      <vt:lpstr>Mandatory Supervisor Objective </vt:lpstr>
      <vt:lpstr>Performance Management  What Does Not Change</vt:lpstr>
      <vt:lpstr>Slide 9</vt:lpstr>
      <vt:lpstr>Employee’s Responsibilities</vt:lpstr>
      <vt:lpstr>Rater’s Responsibilities</vt:lpstr>
      <vt:lpstr>Higher Level  Reviewer Responsibilities</vt:lpstr>
      <vt:lpstr>Requirements for Critical Elements</vt:lpstr>
      <vt:lpstr>Develop Critical Elements for an Employee Using the SMART Format</vt:lpstr>
      <vt:lpstr>Ms Prophet’s Critical Element for 1 Jan 10 – 31 Dec 10</vt:lpstr>
      <vt:lpstr>The Self Assessment using the STAR Format</vt:lpstr>
      <vt:lpstr>Ms Prophet’s STAR Self Assessment </vt:lpstr>
      <vt:lpstr>Slide 18</vt:lpstr>
      <vt:lpstr>System Overview </vt:lpstr>
      <vt:lpstr>What is My Biz?</vt:lpstr>
      <vt:lpstr>What is My Workplace?  </vt:lpstr>
      <vt:lpstr>  My Workplace Responsibility</vt:lpstr>
      <vt:lpstr>Employee’s View of My Biz </vt:lpstr>
      <vt:lpstr>Slide 24</vt:lpstr>
      <vt:lpstr>Supervisor’s View of My Workplace</vt:lpstr>
      <vt:lpstr>Supervisor’s View of Employee Information </vt:lpstr>
      <vt:lpstr>Slide 27</vt:lpstr>
      <vt:lpstr>Slide 28</vt:lpstr>
      <vt:lpstr>Employee Access to Performance Appraisal Application</vt:lpstr>
      <vt:lpstr>Create My Performance Plan</vt:lpstr>
      <vt:lpstr>Create My Performance Plan</vt:lpstr>
      <vt:lpstr>Add Mission Goals</vt:lpstr>
      <vt:lpstr>Add Job Objectives</vt:lpstr>
      <vt:lpstr>Add Job Objectives  </vt:lpstr>
      <vt:lpstr>Transfer Performance Plan</vt:lpstr>
      <vt:lpstr>Transfer Performance Plan</vt:lpstr>
      <vt:lpstr>Slide 37</vt:lpstr>
      <vt:lpstr>Slide 38</vt:lpstr>
      <vt:lpstr>Slide 39</vt:lpstr>
      <vt:lpstr>TRACK PROGRESS</vt:lpstr>
      <vt:lpstr>Slide 41</vt:lpstr>
      <vt:lpstr>Slide 42</vt:lpstr>
      <vt:lpstr>Slide 43</vt:lpstr>
      <vt:lpstr>Important Specifically to Idaho </vt:lpstr>
      <vt:lpstr>Slide 45</vt:lpstr>
    </vt:vector>
  </TitlesOfParts>
  <Company>NCR DOIM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paul.dunbar</dc:creator>
  <cp:lastModifiedBy>Linda R. Burkhart</cp:lastModifiedBy>
  <cp:revision>269</cp:revision>
  <dcterms:created xsi:type="dcterms:W3CDTF">2008-12-23T14:57:56Z</dcterms:created>
  <dcterms:modified xsi:type="dcterms:W3CDTF">2013-01-17T15:45:23Z</dcterms:modified>
</cp:coreProperties>
</file>