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100000">
              <a:schemeClr val="tx2">
                <a:lumMod val="75000"/>
                <a:alpha val="99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1E627-E744-4C23-9B31-871495FA0088}" type="datetimeFigureOut">
              <a:rPr lang="en-US" smtClean="0"/>
              <a:pPr/>
              <a:t>5/6/2013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D440-DE60-40F4-9674-BED26841B8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25"/>
          <p:cNvCxnSpPr/>
          <p:nvPr/>
        </p:nvCxnSpPr>
        <p:spPr>
          <a:xfrm>
            <a:off x="1752600" y="25908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25"/>
          <p:cNvCxnSpPr/>
          <p:nvPr/>
        </p:nvCxnSpPr>
        <p:spPr>
          <a:xfrm>
            <a:off x="1752600" y="3048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4" name="Straight Connector 174"/>
          <p:cNvCxnSpPr>
            <a:cxnSpLocks noChangeShapeType="1"/>
            <a:endCxn id="5251" idx="2"/>
          </p:cNvCxnSpPr>
          <p:nvPr/>
        </p:nvCxnSpPr>
        <p:spPr bwMode="auto">
          <a:xfrm flipH="1">
            <a:off x="3267075" y="2286000"/>
            <a:ext cx="9525" cy="33750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25" name="AutoShape 36"/>
          <p:cNvSpPr>
            <a:spLocks noChangeArrowheads="1"/>
          </p:cNvSpPr>
          <p:nvPr/>
        </p:nvSpPr>
        <p:spPr bwMode="auto">
          <a:xfrm>
            <a:off x="2819400" y="4343400"/>
            <a:ext cx="885825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149" name="Straight Connector 125"/>
          <p:cNvCxnSpPr/>
          <p:nvPr/>
        </p:nvCxnSpPr>
        <p:spPr>
          <a:xfrm>
            <a:off x="838200" y="30480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125"/>
          <p:cNvCxnSpPr/>
          <p:nvPr/>
        </p:nvCxnSpPr>
        <p:spPr>
          <a:xfrm>
            <a:off x="838200" y="25908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8" name="Straight Connector 250"/>
          <p:cNvCxnSpPr>
            <a:cxnSpLocks noChangeShapeType="1"/>
          </p:cNvCxnSpPr>
          <p:nvPr/>
        </p:nvCxnSpPr>
        <p:spPr bwMode="auto">
          <a:xfrm flipH="1">
            <a:off x="685800" y="1676400"/>
            <a:ext cx="3175" cy="8382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9" name="Straight Connector 241"/>
          <p:cNvCxnSpPr>
            <a:cxnSpLocks noChangeShapeType="1"/>
          </p:cNvCxnSpPr>
          <p:nvPr/>
        </p:nvCxnSpPr>
        <p:spPr bwMode="auto">
          <a:xfrm>
            <a:off x="7239000" y="2286000"/>
            <a:ext cx="0" cy="1524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30" name="Line 110"/>
          <p:cNvSpPr>
            <a:spLocks noChangeShapeType="1"/>
          </p:cNvSpPr>
          <p:nvPr/>
        </p:nvSpPr>
        <p:spPr bwMode="auto">
          <a:xfrm>
            <a:off x="3429000" y="1371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5131" name="Straight Connector 241"/>
          <p:cNvCxnSpPr>
            <a:cxnSpLocks noChangeShapeType="1"/>
          </p:cNvCxnSpPr>
          <p:nvPr/>
        </p:nvCxnSpPr>
        <p:spPr bwMode="auto">
          <a:xfrm>
            <a:off x="6781800" y="2286000"/>
            <a:ext cx="0" cy="3048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2" name="Straight Connector 239"/>
          <p:cNvCxnSpPr>
            <a:cxnSpLocks noChangeShapeType="1"/>
          </p:cNvCxnSpPr>
          <p:nvPr/>
        </p:nvCxnSpPr>
        <p:spPr bwMode="auto">
          <a:xfrm>
            <a:off x="6934200" y="1981200"/>
            <a:ext cx="228600" cy="762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3" name="Straight Connector 188"/>
          <p:cNvCxnSpPr>
            <a:cxnSpLocks noChangeShapeType="1"/>
          </p:cNvCxnSpPr>
          <p:nvPr/>
        </p:nvCxnSpPr>
        <p:spPr bwMode="auto">
          <a:xfrm flipV="1">
            <a:off x="5105400" y="1371600"/>
            <a:ext cx="457200" cy="47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4" name="Straight Connector 211"/>
          <p:cNvCxnSpPr>
            <a:cxnSpLocks noChangeShapeType="1"/>
          </p:cNvCxnSpPr>
          <p:nvPr/>
        </p:nvCxnSpPr>
        <p:spPr bwMode="auto">
          <a:xfrm>
            <a:off x="2133600" y="1676400"/>
            <a:ext cx="0" cy="6096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5" name="Straight Connector 205"/>
          <p:cNvCxnSpPr>
            <a:cxnSpLocks noChangeShapeType="1"/>
          </p:cNvCxnSpPr>
          <p:nvPr/>
        </p:nvCxnSpPr>
        <p:spPr bwMode="auto">
          <a:xfrm flipH="1">
            <a:off x="5943600" y="1911350"/>
            <a:ext cx="1588" cy="98425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6" name="Straight Connector 210"/>
          <p:cNvCxnSpPr>
            <a:cxnSpLocks noChangeShapeType="1"/>
          </p:cNvCxnSpPr>
          <p:nvPr/>
        </p:nvCxnSpPr>
        <p:spPr bwMode="auto">
          <a:xfrm flipH="1">
            <a:off x="4343400" y="839788"/>
            <a:ext cx="1588" cy="836612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7" name="Straight Connector 174"/>
          <p:cNvCxnSpPr>
            <a:cxnSpLocks noChangeShapeType="1"/>
          </p:cNvCxnSpPr>
          <p:nvPr/>
        </p:nvCxnSpPr>
        <p:spPr bwMode="auto">
          <a:xfrm>
            <a:off x="4953000" y="838200"/>
            <a:ext cx="60960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38" name="AutoShape 122"/>
          <p:cNvSpPr>
            <a:spLocks noChangeArrowheads="1"/>
          </p:cNvSpPr>
          <p:nvPr/>
        </p:nvSpPr>
        <p:spPr bwMode="auto">
          <a:xfrm>
            <a:off x="5562600" y="1219200"/>
            <a:ext cx="690563" cy="395288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HR </a:t>
            </a:r>
            <a:r>
              <a:rPr lang="en-US" sz="900" b="1" dirty="0" smtClean="0">
                <a:solidFill>
                  <a:schemeClr val="tx1"/>
                </a:solidFill>
              </a:rPr>
              <a:t>Asst.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40" name="AutoShape 28"/>
          <p:cNvSpPr>
            <a:spLocks noChangeArrowheads="1"/>
          </p:cNvSpPr>
          <p:nvPr/>
        </p:nvSpPr>
        <p:spPr bwMode="auto">
          <a:xfrm>
            <a:off x="1600200" y="1752600"/>
            <a:ext cx="1066800" cy="4572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Programs Coordinator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10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Lorie McNeil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41" name="Line 193"/>
          <p:cNvSpPr>
            <a:spLocks noChangeShapeType="1"/>
          </p:cNvSpPr>
          <p:nvPr/>
        </p:nvSpPr>
        <p:spPr bwMode="auto">
          <a:xfrm>
            <a:off x="7543800" y="2886075"/>
            <a:ext cx="0" cy="466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2" name="Line 192"/>
          <p:cNvSpPr>
            <a:spLocks noChangeShapeType="1"/>
          </p:cNvSpPr>
          <p:nvPr/>
        </p:nvSpPr>
        <p:spPr bwMode="auto">
          <a:xfrm flipH="1">
            <a:off x="6477000" y="2895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3" name="Line 191"/>
          <p:cNvSpPr>
            <a:spLocks noChangeShapeType="1"/>
          </p:cNvSpPr>
          <p:nvPr/>
        </p:nvSpPr>
        <p:spPr bwMode="auto">
          <a:xfrm>
            <a:off x="5486400" y="2895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4" name="Line 165"/>
          <p:cNvSpPr>
            <a:spLocks noChangeShapeType="1"/>
          </p:cNvSpPr>
          <p:nvPr/>
        </p:nvSpPr>
        <p:spPr bwMode="auto">
          <a:xfrm>
            <a:off x="5943600" y="1981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5" name="Line 98"/>
          <p:cNvSpPr>
            <a:spLocks noChangeShapeType="1"/>
          </p:cNvSpPr>
          <p:nvPr/>
        </p:nvSpPr>
        <p:spPr bwMode="auto">
          <a:xfrm>
            <a:off x="4495800" y="2895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6" name="Line 105"/>
          <p:cNvSpPr>
            <a:spLocks noChangeShapeType="1"/>
          </p:cNvSpPr>
          <p:nvPr/>
        </p:nvSpPr>
        <p:spPr bwMode="auto">
          <a:xfrm>
            <a:off x="4959350" y="4572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7" name="Line 106"/>
          <p:cNvSpPr>
            <a:spLocks noChangeShapeType="1"/>
          </p:cNvSpPr>
          <p:nvPr/>
        </p:nvSpPr>
        <p:spPr bwMode="auto">
          <a:xfrm>
            <a:off x="4959350" y="5029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8" name="Line 107"/>
          <p:cNvSpPr>
            <a:spLocks noChangeShapeType="1"/>
          </p:cNvSpPr>
          <p:nvPr/>
        </p:nvSpPr>
        <p:spPr bwMode="auto">
          <a:xfrm>
            <a:off x="4959350" y="5562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49" name="Line 108"/>
          <p:cNvSpPr>
            <a:spLocks noChangeShapeType="1"/>
          </p:cNvSpPr>
          <p:nvPr/>
        </p:nvSpPr>
        <p:spPr bwMode="auto">
          <a:xfrm>
            <a:off x="4959350" y="4114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4959350" y="5942013"/>
            <a:ext cx="1524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172"/>
          <p:cNvCxnSpPr/>
          <p:nvPr/>
        </p:nvCxnSpPr>
        <p:spPr>
          <a:xfrm>
            <a:off x="3886200" y="3656013"/>
            <a:ext cx="1524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2" name="Straight Connector 110"/>
          <p:cNvCxnSpPr>
            <a:cxnSpLocks noChangeShapeType="1"/>
          </p:cNvCxnSpPr>
          <p:nvPr/>
        </p:nvCxnSpPr>
        <p:spPr bwMode="auto">
          <a:xfrm>
            <a:off x="4962525" y="3656013"/>
            <a:ext cx="1524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3" name="Straight Connector 110"/>
          <p:cNvCxnSpPr>
            <a:cxnSpLocks noChangeShapeType="1"/>
          </p:cNvCxnSpPr>
          <p:nvPr/>
        </p:nvCxnSpPr>
        <p:spPr bwMode="auto">
          <a:xfrm>
            <a:off x="6000750" y="3656013"/>
            <a:ext cx="152400" cy="158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54" name="Line 105"/>
          <p:cNvSpPr>
            <a:spLocks noChangeShapeType="1"/>
          </p:cNvSpPr>
          <p:nvPr/>
        </p:nvSpPr>
        <p:spPr bwMode="auto">
          <a:xfrm>
            <a:off x="5994400" y="4572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55" name="Line 106"/>
          <p:cNvSpPr>
            <a:spLocks noChangeShapeType="1"/>
          </p:cNvSpPr>
          <p:nvPr/>
        </p:nvSpPr>
        <p:spPr bwMode="auto">
          <a:xfrm>
            <a:off x="5994400" y="5029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56" name="Line 107"/>
          <p:cNvSpPr>
            <a:spLocks noChangeShapeType="1"/>
          </p:cNvSpPr>
          <p:nvPr/>
        </p:nvSpPr>
        <p:spPr bwMode="auto">
          <a:xfrm>
            <a:off x="5994400" y="5562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57" name="Line 108"/>
          <p:cNvSpPr>
            <a:spLocks noChangeShapeType="1"/>
          </p:cNvSpPr>
          <p:nvPr/>
        </p:nvSpPr>
        <p:spPr bwMode="auto">
          <a:xfrm>
            <a:off x="5994400" y="4114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6" name="Straight Connector 127"/>
          <p:cNvCxnSpPr/>
          <p:nvPr/>
        </p:nvCxnSpPr>
        <p:spPr>
          <a:xfrm>
            <a:off x="5994400" y="5942013"/>
            <a:ext cx="1524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9" name="AutoShape 7"/>
          <p:cNvSpPr>
            <a:spLocks noChangeArrowheads="1"/>
          </p:cNvSpPr>
          <p:nvPr/>
        </p:nvSpPr>
        <p:spPr bwMode="auto">
          <a:xfrm>
            <a:off x="5257800" y="1752600"/>
            <a:ext cx="1295400" cy="4953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Commandant of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Operations  NGA </a:t>
            </a:r>
            <a:r>
              <a:rPr lang="en-US" sz="900" b="1" dirty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Announced</a:t>
            </a:r>
            <a:endParaRPr lang="en-US" sz="900" b="1" dirty="0">
              <a:solidFill>
                <a:srgbClr val="FF0000"/>
              </a:solidFill>
            </a:endParaRP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161" name="Line 110"/>
          <p:cNvSpPr>
            <a:spLocks noChangeShapeType="1"/>
          </p:cNvSpPr>
          <p:nvPr/>
        </p:nvSpPr>
        <p:spPr bwMode="auto">
          <a:xfrm>
            <a:off x="3886200" y="4572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62" name="Line 111"/>
          <p:cNvSpPr>
            <a:spLocks noChangeShapeType="1"/>
          </p:cNvSpPr>
          <p:nvPr/>
        </p:nvSpPr>
        <p:spPr bwMode="auto">
          <a:xfrm>
            <a:off x="3886200" y="5029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63" name="Line 112"/>
          <p:cNvSpPr>
            <a:spLocks noChangeShapeType="1"/>
          </p:cNvSpPr>
          <p:nvPr/>
        </p:nvSpPr>
        <p:spPr bwMode="auto">
          <a:xfrm>
            <a:off x="3886200" y="54864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64" name="Line 117"/>
          <p:cNvSpPr>
            <a:spLocks noChangeShapeType="1"/>
          </p:cNvSpPr>
          <p:nvPr/>
        </p:nvSpPr>
        <p:spPr bwMode="auto">
          <a:xfrm>
            <a:off x="7086600" y="4572000"/>
            <a:ext cx="1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165" name="Line 119"/>
          <p:cNvSpPr>
            <a:spLocks noChangeShapeType="1"/>
          </p:cNvSpPr>
          <p:nvPr/>
        </p:nvSpPr>
        <p:spPr bwMode="auto">
          <a:xfrm>
            <a:off x="3886200" y="593725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66" name="Line 120"/>
          <p:cNvSpPr>
            <a:spLocks noChangeShapeType="1"/>
          </p:cNvSpPr>
          <p:nvPr/>
        </p:nvSpPr>
        <p:spPr bwMode="auto">
          <a:xfrm>
            <a:off x="7086600" y="3657600"/>
            <a:ext cx="1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7086600" y="4114800"/>
            <a:ext cx="101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25"/>
          <p:cNvCxnSpPr/>
          <p:nvPr/>
        </p:nvCxnSpPr>
        <p:spPr>
          <a:xfrm>
            <a:off x="3886200" y="4113213"/>
            <a:ext cx="1524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9" name="Straight Connector 160"/>
          <p:cNvCxnSpPr>
            <a:cxnSpLocks noChangeShapeType="1"/>
          </p:cNvCxnSpPr>
          <p:nvPr/>
        </p:nvCxnSpPr>
        <p:spPr bwMode="auto">
          <a:xfrm>
            <a:off x="4953000" y="3352800"/>
            <a:ext cx="6351" cy="25908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70" name="Straight Connector 174"/>
          <p:cNvCxnSpPr>
            <a:cxnSpLocks noChangeShapeType="1"/>
          </p:cNvCxnSpPr>
          <p:nvPr/>
        </p:nvCxnSpPr>
        <p:spPr bwMode="auto">
          <a:xfrm>
            <a:off x="3886200" y="3352800"/>
            <a:ext cx="1" cy="25844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71" name="Straight Connector 176"/>
          <p:cNvCxnSpPr>
            <a:cxnSpLocks noChangeShapeType="1"/>
            <a:endCxn id="5175" idx="0"/>
          </p:cNvCxnSpPr>
          <p:nvPr/>
        </p:nvCxnSpPr>
        <p:spPr bwMode="auto">
          <a:xfrm>
            <a:off x="7086600" y="3276600"/>
            <a:ext cx="0" cy="17526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72" name="AutoShape 83"/>
          <p:cNvSpPr>
            <a:spLocks noChangeArrowheads="1"/>
          </p:cNvSpPr>
          <p:nvPr/>
        </p:nvSpPr>
        <p:spPr bwMode="auto">
          <a:xfrm>
            <a:off x="6629400" y="1752600"/>
            <a:ext cx="730250" cy="5334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Nurse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Practitioner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10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73" name="AutoShape 36"/>
          <p:cNvSpPr>
            <a:spLocks noChangeArrowheads="1"/>
          </p:cNvSpPr>
          <p:nvPr/>
        </p:nvSpPr>
        <p:spPr bwMode="auto">
          <a:xfrm>
            <a:off x="7086600" y="3048000"/>
            <a:ext cx="9906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Training Spec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5174" name="Straight Connector 160"/>
          <p:cNvCxnSpPr>
            <a:cxnSpLocks noChangeShapeType="1"/>
          </p:cNvCxnSpPr>
          <p:nvPr/>
        </p:nvCxnSpPr>
        <p:spPr bwMode="auto">
          <a:xfrm flipH="1">
            <a:off x="5994401" y="3352800"/>
            <a:ext cx="25399" cy="25908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75" name="Line 117"/>
          <p:cNvSpPr>
            <a:spLocks noChangeShapeType="1"/>
          </p:cNvSpPr>
          <p:nvPr/>
        </p:nvSpPr>
        <p:spPr bwMode="auto">
          <a:xfrm>
            <a:off x="7086600" y="5029200"/>
            <a:ext cx="10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76" name="Line 190"/>
          <p:cNvSpPr>
            <a:spLocks noChangeShapeType="1"/>
          </p:cNvSpPr>
          <p:nvPr/>
        </p:nvSpPr>
        <p:spPr bwMode="auto">
          <a:xfrm>
            <a:off x="4495800" y="2895600"/>
            <a:ext cx="304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77" name="AutoShape 69"/>
          <p:cNvSpPr>
            <a:spLocks noChangeArrowheads="1"/>
          </p:cNvSpPr>
          <p:nvPr/>
        </p:nvSpPr>
        <p:spPr bwMode="auto">
          <a:xfrm>
            <a:off x="3962400" y="3505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78" name="AutoShape 72"/>
          <p:cNvSpPr>
            <a:spLocks noChangeArrowheads="1"/>
          </p:cNvSpPr>
          <p:nvPr/>
        </p:nvSpPr>
        <p:spPr bwMode="auto">
          <a:xfrm>
            <a:off x="3962400" y="39624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79" name="AutoShape 75"/>
          <p:cNvSpPr>
            <a:spLocks noChangeArrowheads="1"/>
          </p:cNvSpPr>
          <p:nvPr/>
        </p:nvSpPr>
        <p:spPr bwMode="auto">
          <a:xfrm>
            <a:off x="3962400" y="44196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0" name="AutoShape 78"/>
          <p:cNvSpPr>
            <a:spLocks noChangeArrowheads="1"/>
          </p:cNvSpPr>
          <p:nvPr/>
        </p:nvSpPr>
        <p:spPr bwMode="auto">
          <a:xfrm>
            <a:off x="3962400" y="48768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1" name="AutoShape 81"/>
          <p:cNvSpPr>
            <a:spLocks noChangeArrowheads="1"/>
          </p:cNvSpPr>
          <p:nvPr/>
        </p:nvSpPr>
        <p:spPr bwMode="auto">
          <a:xfrm>
            <a:off x="3962400" y="53340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2" name="AutoShape 66"/>
          <p:cNvSpPr>
            <a:spLocks noChangeArrowheads="1"/>
          </p:cNvSpPr>
          <p:nvPr/>
        </p:nvSpPr>
        <p:spPr bwMode="auto">
          <a:xfrm>
            <a:off x="4960938" y="3027363"/>
            <a:ext cx="982662" cy="4016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Shift Supervisor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83" name="AutoShape 66"/>
          <p:cNvSpPr>
            <a:spLocks noChangeArrowheads="1"/>
          </p:cNvSpPr>
          <p:nvPr/>
        </p:nvSpPr>
        <p:spPr bwMode="auto">
          <a:xfrm>
            <a:off x="6019800" y="3048000"/>
            <a:ext cx="977900" cy="4016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Shift Supervisor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84" name="AutoShape 69"/>
          <p:cNvSpPr>
            <a:spLocks noChangeArrowheads="1"/>
          </p:cNvSpPr>
          <p:nvPr/>
        </p:nvSpPr>
        <p:spPr bwMode="auto">
          <a:xfrm>
            <a:off x="5029200" y="3505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85" name="AutoShape 72"/>
          <p:cNvSpPr>
            <a:spLocks noChangeArrowheads="1"/>
          </p:cNvSpPr>
          <p:nvPr/>
        </p:nvSpPr>
        <p:spPr bwMode="auto">
          <a:xfrm>
            <a:off x="5029200" y="39624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6" name="AutoShape 75"/>
          <p:cNvSpPr>
            <a:spLocks noChangeArrowheads="1"/>
          </p:cNvSpPr>
          <p:nvPr/>
        </p:nvSpPr>
        <p:spPr bwMode="auto">
          <a:xfrm>
            <a:off x="5029200" y="44196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7" name="AutoShape 78"/>
          <p:cNvSpPr>
            <a:spLocks noChangeArrowheads="1"/>
          </p:cNvSpPr>
          <p:nvPr/>
        </p:nvSpPr>
        <p:spPr bwMode="auto">
          <a:xfrm>
            <a:off x="5029200" y="48768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8" name="AutoShape 81"/>
          <p:cNvSpPr>
            <a:spLocks noChangeArrowheads="1"/>
          </p:cNvSpPr>
          <p:nvPr/>
        </p:nvSpPr>
        <p:spPr bwMode="auto">
          <a:xfrm>
            <a:off x="5029200" y="53340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89" name="AutoShape 69"/>
          <p:cNvSpPr>
            <a:spLocks noChangeArrowheads="1"/>
          </p:cNvSpPr>
          <p:nvPr/>
        </p:nvSpPr>
        <p:spPr bwMode="auto">
          <a:xfrm>
            <a:off x="6057900" y="3505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90" name="AutoShape 72"/>
          <p:cNvSpPr>
            <a:spLocks noChangeArrowheads="1"/>
          </p:cNvSpPr>
          <p:nvPr/>
        </p:nvSpPr>
        <p:spPr bwMode="auto">
          <a:xfrm>
            <a:off x="6057900" y="39624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1" name="AutoShape 75"/>
          <p:cNvSpPr>
            <a:spLocks noChangeArrowheads="1"/>
          </p:cNvSpPr>
          <p:nvPr/>
        </p:nvSpPr>
        <p:spPr bwMode="auto">
          <a:xfrm>
            <a:off x="6057900" y="44196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2" name="AutoShape 78"/>
          <p:cNvSpPr>
            <a:spLocks noChangeArrowheads="1"/>
          </p:cNvSpPr>
          <p:nvPr/>
        </p:nvSpPr>
        <p:spPr bwMode="auto">
          <a:xfrm>
            <a:off x="6057900" y="48768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3" name="AutoShape 81"/>
          <p:cNvSpPr>
            <a:spLocks noChangeArrowheads="1"/>
          </p:cNvSpPr>
          <p:nvPr/>
        </p:nvSpPr>
        <p:spPr bwMode="auto">
          <a:xfrm>
            <a:off x="6057900" y="53340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4" name="AutoShape 69"/>
          <p:cNvSpPr>
            <a:spLocks noChangeArrowheads="1"/>
          </p:cNvSpPr>
          <p:nvPr/>
        </p:nvSpPr>
        <p:spPr bwMode="auto">
          <a:xfrm>
            <a:off x="7162800" y="3505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195" name="AutoShape 72"/>
          <p:cNvSpPr>
            <a:spLocks noChangeArrowheads="1"/>
          </p:cNvSpPr>
          <p:nvPr/>
        </p:nvSpPr>
        <p:spPr bwMode="auto">
          <a:xfrm>
            <a:off x="7162800" y="39624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6" name="AutoShape 75"/>
          <p:cNvSpPr>
            <a:spLocks noChangeArrowheads="1"/>
          </p:cNvSpPr>
          <p:nvPr/>
        </p:nvSpPr>
        <p:spPr bwMode="auto">
          <a:xfrm>
            <a:off x="7162800" y="44196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7" name="AutoShape 78"/>
          <p:cNvSpPr>
            <a:spLocks noChangeArrowheads="1"/>
          </p:cNvSpPr>
          <p:nvPr/>
        </p:nvSpPr>
        <p:spPr bwMode="auto">
          <a:xfrm>
            <a:off x="7162800" y="48768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8" name="AutoShape 81"/>
          <p:cNvSpPr>
            <a:spLocks noChangeArrowheads="1"/>
          </p:cNvSpPr>
          <p:nvPr/>
        </p:nvSpPr>
        <p:spPr bwMode="auto">
          <a:xfrm>
            <a:off x="3962400" y="578485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199" name="AutoShape 81"/>
          <p:cNvSpPr>
            <a:spLocks noChangeArrowheads="1"/>
          </p:cNvSpPr>
          <p:nvPr/>
        </p:nvSpPr>
        <p:spPr bwMode="auto">
          <a:xfrm>
            <a:off x="5029200" y="5791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00" name="AutoShape 81"/>
          <p:cNvSpPr>
            <a:spLocks noChangeArrowheads="1"/>
          </p:cNvSpPr>
          <p:nvPr/>
        </p:nvSpPr>
        <p:spPr bwMode="auto">
          <a:xfrm>
            <a:off x="6057900" y="5791200"/>
            <a:ext cx="9144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Cadre Team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Leader 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58" name="5-Point Star 157"/>
          <p:cNvSpPr/>
          <p:nvPr/>
        </p:nvSpPr>
        <p:spPr bwMode="auto">
          <a:xfrm>
            <a:off x="7188200" y="4648200"/>
            <a:ext cx="233363" cy="15240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9" name="5-Point Star 158"/>
          <p:cNvSpPr/>
          <p:nvPr/>
        </p:nvSpPr>
        <p:spPr bwMode="auto">
          <a:xfrm>
            <a:off x="7196138" y="4152900"/>
            <a:ext cx="247650" cy="19050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0" name="5-Point Star 159"/>
          <p:cNvSpPr/>
          <p:nvPr/>
        </p:nvSpPr>
        <p:spPr bwMode="auto">
          <a:xfrm>
            <a:off x="7239000" y="3727450"/>
            <a:ext cx="190500" cy="13335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3" name="5-Point Star 162"/>
          <p:cNvSpPr/>
          <p:nvPr/>
        </p:nvSpPr>
        <p:spPr bwMode="auto">
          <a:xfrm>
            <a:off x="6132513" y="5981700"/>
            <a:ext cx="179387" cy="182563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4" name="5-Point Star 163"/>
          <p:cNvSpPr/>
          <p:nvPr/>
        </p:nvSpPr>
        <p:spPr bwMode="auto">
          <a:xfrm>
            <a:off x="5086350" y="6003925"/>
            <a:ext cx="190500" cy="16192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5" name="5-Point Star 164"/>
          <p:cNvSpPr/>
          <p:nvPr/>
        </p:nvSpPr>
        <p:spPr bwMode="auto">
          <a:xfrm>
            <a:off x="3995738" y="6030913"/>
            <a:ext cx="195262" cy="12700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6" name="5-Point Star 165"/>
          <p:cNvSpPr/>
          <p:nvPr/>
        </p:nvSpPr>
        <p:spPr bwMode="auto">
          <a:xfrm>
            <a:off x="7189788" y="5099050"/>
            <a:ext cx="201612" cy="150813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0" name="5-Point Star 169"/>
          <p:cNvSpPr/>
          <p:nvPr/>
        </p:nvSpPr>
        <p:spPr bwMode="auto">
          <a:xfrm>
            <a:off x="7183438" y="5986463"/>
            <a:ext cx="328612" cy="25400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7496175" y="6027738"/>
            <a:ext cx="13716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/>
              <a:t>Not initially Hired </a:t>
            </a:r>
          </a:p>
        </p:txBody>
      </p:sp>
      <p:sp>
        <p:nvSpPr>
          <p:cNvPr id="5210" name="Rectangle 176"/>
          <p:cNvSpPr>
            <a:spLocks noChangeArrowheads="1"/>
          </p:cNvSpPr>
          <p:nvPr/>
        </p:nvSpPr>
        <p:spPr bwMode="auto">
          <a:xfrm>
            <a:off x="7229475" y="6299200"/>
            <a:ext cx="246063" cy="214313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7467600" y="6299200"/>
            <a:ext cx="13716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/>
              <a:t>Contracted Service</a:t>
            </a:r>
          </a:p>
        </p:txBody>
      </p:sp>
      <p:sp>
        <p:nvSpPr>
          <p:cNvPr id="5212" name="AutoShape 4"/>
          <p:cNvSpPr>
            <a:spLocks noChangeArrowheads="1"/>
          </p:cNvSpPr>
          <p:nvPr/>
        </p:nvSpPr>
        <p:spPr bwMode="auto">
          <a:xfrm>
            <a:off x="3581400" y="6096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13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Derek Newland</a:t>
            </a: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213" name="AutoShape 28"/>
          <p:cNvSpPr>
            <a:spLocks noChangeArrowheads="1"/>
          </p:cNvSpPr>
          <p:nvPr/>
        </p:nvSpPr>
        <p:spPr bwMode="auto">
          <a:xfrm>
            <a:off x="5562600" y="609600"/>
            <a:ext cx="1076325" cy="5334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Administrative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Assistant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6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Carmen Syed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5214" name="Straight Connector 151"/>
          <p:cNvCxnSpPr>
            <a:cxnSpLocks noChangeShapeType="1"/>
            <a:endCxn id="5232" idx="0"/>
          </p:cNvCxnSpPr>
          <p:nvPr/>
        </p:nvCxnSpPr>
        <p:spPr bwMode="auto">
          <a:xfrm>
            <a:off x="685800" y="1676400"/>
            <a:ext cx="77724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15" name="AutoShape 122"/>
          <p:cNvSpPr>
            <a:spLocks noChangeArrowheads="1"/>
          </p:cNvSpPr>
          <p:nvPr/>
        </p:nvSpPr>
        <p:spPr bwMode="auto">
          <a:xfrm>
            <a:off x="2362200" y="762000"/>
            <a:ext cx="919163" cy="4111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IT Analyst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9C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Chris Buckingham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5216" name="AutoShape 122"/>
          <p:cNvSpPr>
            <a:spLocks noChangeArrowheads="1"/>
          </p:cNvSpPr>
          <p:nvPr/>
        </p:nvSpPr>
        <p:spPr bwMode="auto">
          <a:xfrm>
            <a:off x="2590800" y="1219200"/>
            <a:ext cx="690563" cy="392113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Maint Tech</a:t>
            </a:r>
          </a:p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NGA 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17" name="AutoShape 122"/>
          <p:cNvSpPr>
            <a:spLocks noChangeArrowheads="1"/>
          </p:cNvSpPr>
          <p:nvPr/>
        </p:nvSpPr>
        <p:spPr bwMode="auto">
          <a:xfrm>
            <a:off x="76200" y="2286000"/>
            <a:ext cx="68580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Log </a:t>
            </a:r>
            <a:r>
              <a:rPr lang="en-US" sz="900" b="1" dirty="0" smtClean="0">
                <a:solidFill>
                  <a:schemeClr val="tx1"/>
                </a:solidFill>
              </a:rPr>
              <a:t>Spec.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Harv Nelson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5218" name="AutoShape 36"/>
          <p:cNvSpPr>
            <a:spLocks noChangeArrowheads="1"/>
          </p:cNvSpPr>
          <p:nvPr/>
        </p:nvSpPr>
        <p:spPr bwMode="auto">
          <a:xfrm>
            <a:off x="1828800" y="2819400"/>
            <a:ext cx="885825" cy="4032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Recruiter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(Pocatello) </a:t>
            </a:r>
            <a:r>
              <a:rPr lang="en-US" sz="900" b="1" dirty="0" smtClean="0">
                <a:solidFill>
                  <a:schemeClr val="tx1"/>
                </a:solidFill>
              </a:rPr>
              <a:t>NGA </a:t>
            </a:r>
            <a:r>
              <a:rPr lang="en-US" sz="900" b="1" dirty="0">
                <a:solidFill>
                  <a:schemeClr val="tx1"/>
                </a:solidFill>
              </a:rPr>
              <a:t>8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Announced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19" name="AutoShape 36"/>
          <p:cNvSpPr>
            <a:spLocks noChangeArrowheads="1"/>
          </p:cNvSpPr>
          <p:nvPr/>
        </p:nvSpPr>
        <p:spPr bwMode="auto">
          <a:xfrm>
            <a:off x="2819400" y="2971800"/>
            <a:ext cx="885825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20" name="AutoShape 36"/>
          <p:cNvSpPr>
            <a:spLocks noChangeArrowheads="1"/>
          </p:cNvSpPr>
          <p:nvPr/>
        </p:nvSpPr>
        <p:spPr bwMode="auto">
          <a:xfrm>
            <a:off x="914400" y="2362200"/>
            <a:ext cx="7620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Counselor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 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5221" name="Straight Connector 208"/>
          <p:cNvCxnSpPr>
            <a:cxnSpLocks noChangeShapeType="1"/>
          </p:cNvCxnSpPr>
          <p:nvPr/>
        </p:nvCxnSpPr>
        <p:spPr bwMode="auto">
          <a:xfrm>
            <a:off x="838200" y="2286000"/>
            <a:ext cx="2438400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2" name="Straight Connector 227"/>
          <p:cNvCxnSpPr>
            <a:cxnSpLocks noChangeShapeType="1"/>
          </p:cNvCxnSpPr>
          <p:nvPr/>
        </p:nvCxnSpPr>
        <p:spPr bwMode="auto">
          <a:xfrm flipH="1">
            <a:off x="3429000" y="990600"/>
            <a:ext cx="3175" cy="53340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" name="AutoShape 36"/>
          <p:cNvSpPr>
            <a:spLocks noChangeArrowheads="1"/>
          </p:cNvSpPr>
          <p:nvPr/>
        </p:nvSpPr>
        <p:spPr bwMode="auto">
          <a:xfrm>
            <a:off x="2819400" y="3429000"/>
            <a:ext cx="893763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24" name="AutoShape 83"/>
          <p:cNvSpPr>
            <a:spLocks noChangeArrowheads="1"/>
          </p:cNvSpPr>
          <p:nvPr/>
        </p:nvSpPr>
        <p:spPr bwMode="auto">
          <a:xfrm>
            <a:off x="6248400" y="2362200"/>
            <a:ext cx="685800" cy="4572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Med Asst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25" name="AutoShape 122"/>
          <p:cNvSpPr>
            <a:spLocks noChangeArrowheads="1"/>
          </p:cNvSpPr>
          <p:nvPr/>
        </p:nvSpPr>
        <p:spPr bwMode="auto">
          <a:xfrm>
            <a:off x="228600" y="1752600"/>
            <a:ext cx="990600" cy="4572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Budget </a:t>
            </a:r>
            <a:r>
              <a:rPr lang="en-US" sz="900" b="1" dirty="0" smtClean="0">
                <a:solidFill>
                  <a:schemeClr val="tx1"/>
                </a:solidFill>
              </a:rPr>
              <a:t>Officer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10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Gina Cook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246" name="5-Point Star 245"/>
          <p:cNvSpPr/>
          <p:nvPr/>
        </p:nvSpPr>
        <p:spPr bwMode="auto">
          <a:xfrm>
            <a:off x="6083300" y="5549900"/>
            <a:ext cx="228600" cy="15875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227" name="AutoShape 36"/>
          <p:cNvSpPr>
            <a:spLocks noChangeArrowheads="1"/>
          </p:cNvSpPr>
          <p:nvPr/>
        </p:nvSpPr>
        <p:spPr bwMode="auto">
          <a:xfrm>
            <a:off x="2819400" y="2362200"/>
            <a:ext cx="914400" cy="5334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Mentor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Coordinator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 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44" name="5-Point Star 143"/>
          <p:cNvSpPr/>
          <p:nvPr/>
        </p:nvSpPr>
        <p:spPr bwMode="auto">
          <a:xfrm>
            <a:off x="3505200" y="2667000"/>
            <a:ext cx="190500" cy="14287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229" name="AutoShape 4"/>
          <p:cNvSpPr>
            <a:spLocks noChangeArrowheads="1"/>
          </p:cNvSpPr>
          <p:nvPr/>
        </p:nvSpPr>
        <p:spPr bwMode="auto">
          <a:xfrm>
            <a:off x="3581400" y="1143000"/>
            <a:ext cx="1524000" cy="4572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Deputy 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12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Amy Steinhilber</a:t>
            </a: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230" name="Rectangle 1"/>
          <p:cNvSpPr>
            <a:spLocks noChangeArrowheads="1"/>
          </p:cNvSpPr>
          <p:nvPr/>
        </p:nvSpPr>
        <p:spPr bwMode="auto">
          <a:xfrm>
            <a:off x="7229475" y="5727700"/>
            <a:ext cx="238125" cy="2159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31" name="TextBox 2"/>
          <p:cNvSpPr txBox="1">
            <a:spLocks noChangeArrowheads="1"/>
          </p:cNvSpPr>
          <p:nvPr/>
        </p:nvSpPr>
        <p:spPr bwMode="auto">
          <a:xfrm>
            <a:off x="7512050" y="5634038"/>
            <a:ext cx="12954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/>
              <a:t>Initial Hires </a:t>
            </a:r>
          </a:p>
        </p:txBody>
      </p:sp>
      <p:sp>
        <p:nvSpPr>
          <p:cNvPr id="5232" name="Line 191"/>
          <p:cNvSpPr>
            <a:spLocks noChangeShapeType="1"/>
          </p:cNvSpPr>
          <p:nvPr/>
        </p:nvSpPr>
        <p:spPr bwMode="auto">
          <a:xfrm>
            <a:off x="8458200" y="1676400"/>
            <a:ext cx="0" cy="251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33" name="AutoShape 122"/>
          <p:cNvSpPr>
            <a:spLocks noChangeArrowheads="1"/>
          </p:cNvSpPr>
          <p:nvPr/>
        </p:nvSpPr>
        <p:spPr bwMode="auto">
          <a:xfrm>
            <a:off x="8153400" y="2286000"/>
            <a:ext cx="730250" cy="4572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34" name="AutoShape 122"/>
          <p:cNvSpPr>
            <a:spLocks noChangeArrowheads="1"/>
          </p:cNvSpPr>
          <p:nvPr/>
        </p:nvSpPr>
        <p:spPr bwMode="auto">
          <a:xfrm>
            <a:off x="8153400" y="2819400"/>
            <a:ext cx="730250" cy="3810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35" name="AutoShape 122"/>
          <p:cNvSpPr>
            <a:spLocks noChangeArrowheads="1"/>
          </p:cNvSpPr>
          <p:nvPr/>
        </p:nvSpPr>
        <p:spPr bwMode="auto">
          <a:xfrm>
            <a:off x="8153400" y="3733800"/>
            <a:ext cx="730250" cy="3810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36" name="AutoShape 122"/>
          <p:cNvSpPr>
            <a:spLocks noChangeArrowheads="1"/>
          </p:cNvSpPr>
          <p:nvPr/>
        </p:nvSpPr>
        <p:spPr bwMode="auto">
          <a:xfrm>
            <a:off x="8153400" y="3276600"/>
            <a:ext cx="730250" cy="3810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37" name="AutoShape 122"/>
          <p:cNvSpPr>
            <a:spLocks noChangeArrowheads="1"/>
          </p:cNvSpPr>
          <p:nvPr/>
        </p:nvSpPr>
        <p:spPr bwMode="auto">
          <a:xfrm>
            <a:off x="8153400" y="4191000"/>
            <a:ext cx="730250" cy="4318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38" name="AutoShape 9"/>
          <p:cNvSpPr>
            <a:spLocks noChangeArrowheads="1"/>
          </p:cNvSpPr>
          <p:nvPr/>
        </p:nvSpPr>
        <p:spPr bwMode="auto">
          <a:xfrm>
            <a:off x="7848600" y="1752600"/>
            <a:ext cx="1066800" cy="4572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Lead Instructor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10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Selected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5239" name="AutoShape 83"/>
          <p:cNvSpPr>
            <a:spLocks noChangeArrowheads="1"/>
          </p:cNvSpPr>
          <p:nvPr/>
        </p:nvSpPr>
        <p:spPr bwMode="auto">
          <a:xfrm>
            <a:off x="7010400" y="2362200"/>
            <a:ext cx="685800" cy="4572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Med Asst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7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5240" name="AutoShape 36"/>
          <p:cNvSpPr>
            <a:spLocks noChangeArrowheads="1"/>
          </p:cNvSpPr>
          <p:nvPr/>
        </p:nvSpPr>
        <p:spPr bwMode="auto">
          <a:xfrm>
            <a:off x="914400" y="2819400"/>
            <a:ext cx="7620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Counselor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41" name="AutoShape 36"/>
          <p:cNvSpPr>
            <a:spLocks noChangeArrowheads="1"/>
          </p:cNvSpPr>
          <p:nvPr/>
        </p:nvSpPr>
        <p:spPr bwMode="auto">
          <a:xfrm>
            <a:off x="2819400" y="3886200"/>
            <a:ext cx="885825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42" name="AutoShape 36"/>
          <p:cNvSpPr>
            <a:spLocks noChangeArrowheads="1"/>
          </p:cNvSpPr>
          <p:nvPr/>
        </p:nvSpPr>
        <p:spPr bwMode="auto">
          <a:xfrm>
            <a:off x="2819400" y="4800600"/>
            <a:ext cx="893763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85" name="5-Point Star 184"/>
          <p:cNvSpPr/>
          <p:nvPr/>
        </p:nvSpPr>
        <p:spPr bwMode="auto">
          <a:xfrm>
            <a:off x="2867025" y="5054600"/>
            <a:ext cx="169863" cy="14287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64" name="5-Point Star 263"/>
          <p:cNvSpPr/>
          <p:nvPr/>
        </p:nvSpPr>
        <p:spPr bwMode="auto">
          <a:xfrm>
            <a:off x="7467600" y="2590800"/>
            <a:ext cx="228600" cy="13652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245" name="Line 110"/>
          <p:cNvSpPr>
            <a:spLocks noChangeShapeType="1"/>
          </p:cNvSpPr>
          <p:nvPr/>
        </p:nvSpPr>
        <p:spPr bwMode="auto">
          <a:xfrm>
            <a:off x="3276600" y="990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246" name="Line 110"/>
          <p:cNvSpPr>
            <a:spLocks noChangeShapeType="1"/>
          </p:cNvSpPr>
          <p:nvPr/>
        </p:nvSpPr>
        <p:spPr bwMode="auto">
          <a:xfrm>
            <a:off x="3276600" y="15240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5247" name="Straight Connector 174"/>
          <p:cNvCxnSpPr>
            <a:cxnSpLocks noChangeShapeType="1"/>
          </p:cNvCxnSpPr>
          <p:nvPr/>
        </p:nvCxnSpPr>
        <p:spPr bwMode="auto">
          <a:xfrm>
            <a:off x="838200" y="2286000"/>
            <a:ext cx="0" cy="12192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" name="5-Point Star 234"/>
          <p:cNvSpPr/>
          <p:nvPr/>
        </p:nvSpPr>
        <p:spPr bwMode="auto">
          <a:xfrm>
            <a:off x="7162800" y="3276600"/>
            <a:ext cx="190500" cy="133350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141" name="Straight Connector 125"/>
          <p:cNvCxnSpPr/>
          <p:nvPr/>
        </p:nvCxnSpPr>
        <p:spPr>
          <a:xfrm>
            <a:off x="838200" y="3505200"/>
            <a:ext cx="1524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0" name="AutoShape 36"/>
          <p:cNvSpPr>
            <a:spLocks noChangeArrowheads="1"/>
          </p:cNvSpPr>
          <p:nvPr/>
        </p:nvSpPr>
        <p:spPr bwMode="auto">
          <a:xfrm>
            <a:off x="914400" y="3276600"/>
            <a:ext cx="7620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Counselor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9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5251" name="AutoShape 36"/>
          <p:cNvSpPr>
            <a:spLocks noChangeArrowheads="1"/>
          </p:cNvSpPr>
          <p:nvPr/>
        </p:nvSpPr>
        <p:spPr bwMode="auto">
          <a:xfrm>
            <a:off x="2819400" y="5257800"/>
            <a:ext cx="893763" cy="4032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Case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Post Res NGA </a:t>
            </a:r>
            <a:r>
              <a:rPr lang="en-US" sz="900" b="1" dirty="0" smtClean="0">
                <a:solidFill>
                  <a:schemeClr val="tx1"/>
                </a:solidFill>
              </a:rPr>
              <a:t>7</a:t>
            </a:r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88" name="5-Point Star 187"/>
          <p:cNvSpPr/>
          <p:nvPr/>
        </p:nvSpPr>
        <p:spPr bwMode="auto">
          <a:xfrm>
            <a:off x="2867025" y="5511800"/>
            <a:ext cx="169863" cy="14287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253" name="AutoShape 36"/>
          <p:cNvSpPr>
            <a:spLocks noChangeArrowheads="1"/>
          </p:cNvSpPr>
          <p:nvPr/>
        </p:nvSpPr>
        <p:spPr bwMode="auto">
          <a:xfrm>
            <a:off x="1828800" y="2362200"/>
            <a:ext cx="885825" cy="4032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Recruiter </a:t>
            </a:r>
            <a:r>
              <a:rPr lang="en-US" sz="800" b="1" dirty="0" smtClean="0">
                <a:solidFill>
                  <a:schemeClr val="tx1"/>
                </a:solidFill>
              </a:rPr>
              <a:t>(Boise)</a:t>
            </a:r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Announced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263" name="5-Point Star 262"/>
          <p:cNvSpPr/>
          <p:nvPr/>
        </p:nvSpPr>
        <p:spPr bwMode="auto">
          <a:xfrm>
            <a:off x="2895600" y="4572000"/>
            <a:ext cx="169863" cy="142875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5255" name="Straight Connector 174"/>
          <p:cNvCxnSpPr>
            <a:cxnSpLocks noChangeShapeType="1"/>
          </p:cNvCxnSpPr>
          <p:nvPr/>
        </p:nvCxnSpPr>
        <p:spPr bwMode="auto">
          <a:xfrm>
            <a:off x="1752600" y="2286000"/>
            <a:ext cx="0" cy="762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60" name="AutoShape 66"/>
          <p:cNvSpPr>
            <a:spLocks noChangeArrowheads="1"/>
          </p:cNvSpPr>
          <p:nvPr/>
        </p:nvSpPr>
        <p:spPr bwMode="auto">
          <a:xfrm>
            <a:off x="3886200" y="3048000"/>
            <a:ext cx="990600" cy="4016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Shift Supervisor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NGA 8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Hiring Plan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304487"/>
              </p:ext>
            </p:extLst>
          </p:nvPr>
        </p:nvGraphicFramePr>
        <p:xfrm>
          <a:off x="685800" y="1066800"/>
          <a:ext cx="3352800" cy="5684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739"/>
                <a:gridCol w="335280"/>
                <a:gridCol w="2430781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45723" marB="4572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T="45723" marB="4572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T="45723" marB="45723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9094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+mn-lt"/>
                        </a:rPr>
                        <a:t>POSITION</a:t>
                      </a:r>
                      <a:r>
                        <a:rPr lang="en-US" sz="1100" b="1" baseline="0" dirty="0" smtClean="0">
                          <a:latin typeface="+mn-lt"/>
                        </a:rPr>
                        <a:t>S / HIRING SCHEDULE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259094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Director </a:t>
                      </a:r>
                      <a:r>
                        <a:rPr lang="en-US" sz="1100" dirty="0" smtClean="0">
                          <a:latin typeface="+mn-lt"/>
                        </a:rPr>
                        <a:t>(NGA 13)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259094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+mn-lt"/>
                        </a:rPr>
                        <a:t>Deputy</a:t>
                      </a:r>
                      <a:r>
                        <a:rPr lang="en-US" sz="1100" baseline="0" dirty="0" smtClean="0">
                          <a:latin typeface="+mn-lt"/>
                        </a:rPr>
                        <a:t> Director (NGA 12)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3352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</a:p>
                    <a:p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Budget Officer (NGA 10)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</a:tr>
              <a:tr h="3352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</a:p>
                    <a:p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IT Systems Analyst (NGA 9C)</a:t>
                      </a:r>
                    </a:p>
                  </a:txBody>
                  <a:tcPr marL="9525" marR="9525" marT="9526" marB="0" anchor="b"/>
                </a:tc>
              </a:tr>
              <a:tr h="3352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</a:p>
                    <a:p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Logistics Specialist (NGA 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6" marB="0" anchor="b"/>
                </a:tc>
              </a:tr>
              <a:tr h="3352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</a:p>
                    <a:p>
                      <a:endParaRPr lang="en-US" sz="1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Administrative Assistant (NGA 6)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May</a:t>
                      </a:r>
                      <a:r>
                        <a:rPr lang="en-US" sz="1100" b="1" baseline="0" dirty="0" smtClean="0">
                          <a:latin typeface="+mn-lt"/>
                        </a:rPr>
                        <a:t> 2013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Hired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Programs Coordinator (NGA 10)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Annc.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Commandant of Ops.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(NGA 10)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Selected</a:t>
                      </a:r>
                      <a:endParaRPr lang="en-US" sz="9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Lead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Teacher/Principal (Contract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Annc.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Recruiting/Admissions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(Boise) (NGA 8)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Annc.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Recruiting/Admissions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(Pocatello) (NGA 8)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Maintenance Tech. (NGA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7)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July 2013</a:t>
                      </a:r>
                    </a:p>
                  </a:txBody>
                  <a:tcPr marL="9525" marR="9525" marT="9526" marB="0" anchor="b"/>
                </a:tc>
              </a:tr>
              <a:tr h="259094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Counselor (NGA 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94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Case Manager (NGA 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94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2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Cadre Team Leader (NGA 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94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Human Resources Asst.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(NGA 7)</a:t>
                      </a: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00600" y="1295400"/>
          <a:ext cx="2971800" cy="43845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"/>
                <a:gridCol w="381000"/>
                <a:gridCol w="2133600"/>
              </a:tblGrid>
              <a:tr h="15240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+mn-lt"/>
                      </a:endParaRPr>
                    </a:p>
                  </a:txBody>
                  <a:tcPr marT="45717" marB="45717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+mn-lt"/>
                      </a:endParaRPr>
                    </a:p>
                  </a:txBody>
                  <a:tcPr marT="45717" marB="45717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+mn-lt"/>
                      </a:endParaRPr>
                    </a:p>
                  </a:txBody>
                  <a:tcPr marT="45717" marB="45717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2904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August 2013</a:t>
                      </a: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Instructor (Contract)</a:t>
                      </a: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Instructor (Contract)</a:t>
                      </a: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</a:rPr>
                        <a:t> 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Instructor (Contract)</a:t>
                      </a: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Instructor (Contract)</a:t>
                      </a: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Instructor (Contract)</a:t>
                      </a:r>
                    </a:p>
                  </a:txBody>
                  <a:tcPr marL="9525" marR="9525" marT="9524" marB="0" anchor="b"/>
                </a:tc>
              </a:tr>
              <a:tr h="285098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Counselor (NGA 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Counselor (NGA 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Case Manager (NGA 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Case Manager (NGA 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12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Cadre Team Leader (NGA 7)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September</a:t>
                      </a:r>
                      <a:r>
                        <a:rPr lang="en-US" sz="1100" b="1" baseline="0" dirty="0" smtClean="0">
                          <a:latin typeface="+mn-lt"/>
                        </a:rPr>
                        <a:t> 2013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T="45717" marB="45717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3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Shift Supervisor (NGA 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Nurse Practitioner (Contract)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Medical Assistant (Contract)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  <a:tr h="259065">
                <a:tc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43 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Total Positions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588</Words>
  <Application>Microsoft Office PowerPoint</Application>
  <PresentationFormat>On-screen Show (4:3)</PresentationFormat>
  <Paragraphs>259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Hiring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asteinhilber</dc:creator>
  <cp:lastModifiedBy>Edmiston, Paula R Civ NG ANG JFHQ-ID/HRO-STATEMGR</cp:lastModifiedBy>
  <cp:revision>12</cp:revision>
  <cp:lastPrinted>2013-04-25T17:47:41Z</cp:lastPrinted>
  <dcterms:created xsi:type="dcterms:W3CDTF">2013-04-12T16:41:12Z</dcterms:created>
  <dcterms:modified xsi:type="dcterms:W3CDTF">2013-05-06T17:04:17Z</dcterms:modified>
</cp:coreProperties>
</file>